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7" r:id="rId3"/>
    <p:sldId id="264" r:id="rId4"/>
    <p:sldId id="257" r:id="rId5"/>
    <p:sldId id="280" r:id="rId6"/>
    <p:sldId id="265" r:id="rId7"/>
    <p:sldId id="276" r:id="rId8"/>
    <p:sldId id="278" r:id="rId9"/>
    <p:sldId id="266" r:id="rId10"/>
    <p:sldId id="267" r:id="rId11"/>
    <p:sldId id="268" r:id="rId12"/>
    <p:sldId id="269" r:id="rId13"/>
    <p:sldId id="259" r:id="rId14"/>
    <p:sldId id="270" r:id="rId15"/>
    <p:sldId id="271" r:id="rId16"/>
    <p:sldId id="272" r:id="rId17"/>
    <p:sldId id="261" r:id="rId18"/>
    <p:sldId id="262" r:id="rId19"/>
    <p:sldId id="273" r:id="rId20"/>
    <p:sldId id="274" r:id="rId21"/>
    <p:sldId id="275" r:id="rId22"/>
    <p:sldId id="263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75" autoAdjust="0"/>
  </p:normalViewPr>
  <p:slideViewPr>
    <p:cSldViewPr>
      <p:cViewPr>
        <p:scale>
          <a:sx n="114" d="100"/>
          <a:sy n="114" d="100"/>
        </p:scale>
        <p:origin x="-702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8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8400" y="3352800"/>
            <a:ext cx="6324600" cy="1371600"/>
          </a:xfrm>
        </p:spPr>
        <p:txBody>
          <a:bodyPr/>
          <a:lstStyle>
            <a:lvl1pPr>
              <a:lnSpc>
                <a:spcPct val="90000"/>
              </a:lnSpc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724400"/>
            <a:ext cx="6324600" cy="685800"/>
          </a:xfrm>
        </p:spPr>
        <p:txBody>
          <a:bodyPr/>
          <a:lstStyle>
            <a:lvl1pPr marL="0" indent="0">
              <a:lnSpc>
                <a:spcPct val="80000"/>
              </a:lnSpc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8802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685800"/>
            <a:ext cx="17716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685800"/>
            <a:ext cx="51625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79296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2119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729697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057400"/>
            <a:ext cx="34671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057400"/>
            <a:ext cx="34671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3960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8507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68785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346723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480178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1219040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57400"/>
            <a:ext cx="7086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1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85800"/>
            <a:ext cx="7086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50000"/>
        <a:buFont typeface="Wingdings" pitchFamily="2" charset="2"/>
        <a:buChar char="n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newswire.com/news-releases/onstar-fmv-mirror-earns-good-housekeeping-seal-128822858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adget.com/" TargetMode="External"/><Relationship Id="rId2" Type="http://schemas.openxmlformats.org/officeDocument/2006/relationships/hyperlink" Target="http://www.ceooutloo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biz.com/news/2011/07/20/general-motors-upgrades-onstar-power-first-real-world-smart-grid-ev-pilot" TargetMode="External"/><Relationship Id="rId2" Type="http://schemas.openxmlformats.org/officeDocument/2006/relationships/hyperlink" Target="http://green.tmcnet.com/topics/green/articles/199029-general-motors-onstar-launch-smart-grid-solutions-electric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bilemarketer.com/cms/news/software-technology/5036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3962400"/>
            <a:ext cx="4019550" cy="1143000"/>
          </a:xfrm>
        </p:spPr>
        <p:txBody>
          <a:bodyPr/>
          <a:lstStyle/>
          <a:p>
            <a:pPr algn="ctr"/>
            <a:r>
              <a:rPr lang="en-US" sz="7200" dirty="0" smtClean="0">
                <a:latin typeface="Utsaah" pitchFamily="34" charset="0"/>
                <a:cs typeface="Utsaah" pitchFamily="34" charset="0"/>
              </a:rPr>
              <a:t>OnStar</a:t>
            </a:r>
            <a:r>
              <a:rPr lang="en-US" sz="7200" dirty="0">
                <a:latin typeface="Utsaah" pitchFamily="34" charset="0"/>
                <a:cs typeface="Utsaah" pitchFamily="34" charset="0"/>
              </a:rPr>
              <a:t> </a:t>
            </a:r>
            <a:r>
              <a:rPr lang="en-US" sz="7200" dirty="0" smtClean="0">
                <a:latin typeface="Utsaah" pitchFamily="34" charset="0"/>
                <a:cs typeface="Utsaah" pitchFamily="34" charset="0"/>
              </a:rPr>
              <a:t>FMV</a:t>
            </a:r>
            <a:endParaRPr lang="en-US" sz="72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48400" y="3352800"/>
            <a:ext cx="2514600" cy="2514600"/>
          </a:xfrm>
        </p:spPr>
        <p:txBody>
          <a:bodyPr/>
          <a:lstStyle/>
          <a:p>
            <a:r>
              <a:rPr lang="en-US" dirty="0" smtClean="0">
                <a:latin typeface="Utsaah" pitchFamily="34" charset="0"/>
                <a:cs typeface="Utsaah" pitchFamily="34" charset="0"/>
              </a:rPr>
              <a:t>Katrina Anderson</a:t>
            </a:r>
            <a:endParaRPr lang="en-US" dirty="0">
              <a:latin typeface="Utsaah" pitchFamily="34" charset="0"/>
              <a:cs typeface="Utsaah" pitchFamily="34" charset="0"/>
            </a:endParaRPr>
          </a:p>
          <a:p>
            <a:r>
              <a:rPr lang="en-US" dirty="0" smtClean="0">
                <a:latin typeface="Utsaah" pitchFamily="34" charset="0"/>
                <a:cs typeface="Utsaah" pitchFamily="34" charset="0"/>
              </a:rPr>
              <a:t>Chris Celotto</a:t>
            </a:r>
          </a:p>
          <a:p>
            <a:r>
              <a:rPr lang="en-US" dirty="0" smtClean="0">
                <a:latin typeface="Utsaah" pitchFamily="34" charset="0"/>
                <a:cs typeface="Utsaah" pitchFamily="34" charset="0"/>
              </a:rPr>
              <a:t>Jessica </a:t>
            </a:r>
            <a:r>
              <a:rPr lang="en-US" dirty="0" err="1" smtClean="0">
                <a:latin typeface="Utsaah" pitchFamily="34" charset="0"/>
                <a:cs typeface="Utsaah" pitchFamily="34" charset="0"/>
              </a:rPr>
              <a:t>Jacovino</a:t>
            </a:r>
            <a:endParaRPr lang="en-US" dirty="0" smtClean="0">
              <a:latin typeface="Utsaah" pitchFamily="34" charset="0"/>
              <a:cs typeface="Utsaah" pitchFamily="34" charset="0"/>
            </a:endParaRPr>
          </a:p>
          <a:p>
            <a:r>
              <a:rPr lang="en-US" dirty="0" smtClean="0">
                <a:latin typeface="Utsaah" pitchFamily="34" charset="0"/>
                <a:cs typeface="Utsaah" pitchFamily="34" charset="0"/>
              </a:rPr>
              <a:t>Brian Rogers</a:t>
            </a:r>
          </a:p>
          <a:p>
            <a:r>
              <a:rPr lang="en-US" dirty="0" smtClean="0">
                <a:latin typeface="Utsaah" pitchFamily="34" charset="0"/>
                <a:cs typeface="Utsaah" pitchFamily="34" charset="0"/>
              </a:rPr>
              <a:t> Evan </a:t>
            </a:r>
            <a:r>
              <a:rPr lang="en-US" dirty="0" err="1" smtClean="0">
                <a:latin typeface="Utsaah" pitchFamily="34" charset="0"/>
                <a:cs typeface="Utsaah" pitchFamily="34" charset="0"/>
              </a:rPr>
              <a:t>Telios</a:t>
            </a:r>
            <a:endParaRPr lang="en-US" dirty="0">
              <a:latin typeface="Utsaah" pitchFamily="34" charset="0"/>
              <a:cs typeface="Utsaah" pitchFamily="34" charset="0"/>
            </a:endParaRPr>
          </a:p>
        </p:txBody>
      </p:sp>
      <p:pic>
        <p:nvPicPr>
          <p:cNvPr id="9218" name="Picture 2" descr="http://www.underconsideration.com/brandnew/archives/onstar_logo_det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0" y="533400"/>
            <a:ext cx="4152900" cy="2143125"/>
          </a:xfrm>
          <a:prstGeom prst="rect">
            <a:avLst/>
          </a:prstGeom>
          <a:noFill/>
          <a:ln w="38100">
            <a:solidFill>
              <a:schemeClr val="accent4">
                <a:lumMod val="1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Utsaah" pitchFamily="34" charset="0"/>
                <a:cs typeface="Utsaah" pitchFamily="34" charset="0"/>
              </a:rPr>
              <a:t>Price </a:t>
            </a:r>
            <a:endParaRPr lang="en-US" sz="48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7086600" cy="3505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$299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Set up fees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Monthly Plans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Safe &amp; Sound at $18.95/ month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Directions &amp; Connections at $28.90/ month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In paying this customers are attaining high level services that could potentially save their lives 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894" y="-152400"/>
            <a:ext cx="9148894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Utsaah" pitchFamily="34" charset="0"/>
                <a:cs typeface="Utsaah" pitchFamily="34" charset="0"/>
              </a:rPr>
              <a:t>Promotion</a:t>
            </a:r>
            <a:endParaRPr lang="en-US" sz="48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5586651"/>
            <a:ext cx="1676400" cy="50934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Scare tactic </a:t>
            </a:r>
          </a:p>
        </p:txBody>
      </p:sp>
      <p:pic>
        <p:nvPicPr>
          <p:cNvPr id="4" name="OnStar Emergency Commercial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47800" y="1066800"/>
            <a:ext cx="6477000" cy="431125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486400" y="5586651"/>
            <a:ext cx="1676400" cy="50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Navigation</a:t>
            </a:r>
            <a:endParaRPr lang="en-US" sz="24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11556" y="5586651"/>
            <a:ext cx="1017644" cy="509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 sz="2400">
                <a:solidFill>
                  <a:srgbClr val="000000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00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Pct val="50000"/>
              <a:buFont typeface="Wingdings" pitchFamily="2" charset="2"/>
              <a:buChar char="n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FMV</a:t>
            </a:r>
            <a:endParaRPr lang="en-US" sz="2400" dirty="0">
              <a:latin typeface="Utsaah" pitchFamily="34" charset="0"/>
              <a:cs typeface="Utsaah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Utsaah" pitchFamily="34" charset="0"/>
                <a:cs typeface="Utsaah" pitchFamily="34" charset="0"/>
              </a:rPr>
              <a:t>Place</a:t>
            </a:r>
            <a:endParaRPr lang="en-US" sz="48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7086600" cy="3505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Selective Distribution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Best Buy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Crutchfield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Handful of smaller online distributors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Online availability is the epitome of connectivity which is a huge aspect of </a:t>
            </a:r>
            <a:r>
              <a:rPr lang="en-US" sz="2400" dirty="0" err="1" smtClean="0">
                <a:latin typeface="Utsaah" pitchFamily="34" charset="0"/>
                <a:cs typeface="Utsaah" pitchFamily="34" charset="0"/>
              </a:rPr>
              <a:t>OnStar’s</a:t>
            </a:r>
            <a:r>
              <a:rPr lang="en-US" sz="2400" dirty="0" smtClean="0">
                <a:latin typeface="Utsaah" pitchFamily="34" charset="0"/>
                <a:cs typeface="Utsaah" pitchFamily="34" charset="0"/>
              </a:rPr>
              <a:t> mission. </a:t>
            </a:r>
          </a:p>
          <a:p>
            <a:pPr marL="0" indent="0">
              <a:buNone/>
            </a:pPr>
            <a:endParaRPr lang="en-US" sz="2400" dirty="0">
              <a:latin typeface="Utsaah" pitchFamily="34" charset="0"/>
              <a:cs typeface="Utsaah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70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b="0" dirty="0" smtClean="0">
                <a:latin typeface="Utsaah" pitchFamily="34" charset="0"/>
                <a:cs typeface="Utsaah" pitchFamily="34" charset="0"/>
              </a:rPr>
              <a:t>Operations Strategy</a:t>
            </a:r>
            <a:endParaRPr lang="en-US" sz="9600" b="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3962400"/>
            <a:ext cx="3962400" cy="685800"/>
          </a:xfrm>
        </p:spPr>
        <p:txBody>
          <a:bodyPr/>
          <a:lstStyle/>
          <a:p>
            <a:pPr algn="ctr">
              <a:buNone/>
            </a:pPr>
            <a:r>
              <a:rPr lang="en-US" sz="3600" dirty="0" err="1" smtClean="0">
                <a:latin typeface="Utsaah" pitchFamily="34" charset="0"/>
                <a:cs typeface="Utsaah" pitchFamily="34" charset="0"/>
              </a:rPr>
              <a:t>Treacy</a:t>
            </a:r>
            <a:r>
              <a:rPr lang="en-US" sz="3600" dirty="0" smtClean="0">
                <a:latin typeface="Utsaah" pitchFamily="34" charset="0"/>
                <a:cs typeface="Utsaah" pitchFamily="34" charset="0"/>
              </a:rPr>
              <a:t> &amp; </a:t>
            </a:r>
            <a:r>
              <a:rPr lang="en-US" sz="3600" dirty="0" err="1" smtClean="0">
                <a:latin typeface="Utsaah" pitchFamily="34" charset="0"/>
                <a:cs typeface="Utsaah" pitchFamily="34" charset="0"/>
              </a:rPr>
              <a:t>Wiersema’s</a:t>
            </a:r>
            <a:r>
              <a:rPr lang="en-US" sz="3600" dirty="0" smtClean="0">
                <a:latin typeface="Utsaah" pitchFamily="34" charset="0"/>
                <a:cs typeface="Utsaah" pitchFamily="34" charset="0"/>
              </a:rPr>
              <a:t> </a:t>
            </a:r>
          </a:p>
          <a:p>
            <a:pPr lvl="1" algn="ctr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Utsaah" pitchFamily="34" charset="0"/>
                <a:cs typeface="Utsaah" pitchFamily="34" charset="0"/>
              </a:rPr>
              <a:t>Operational Excellence</a:t>
            </a:r>
            <a:endParaRPr lang="en-US" sz="48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86000"/>
            <a:ext cx="7086600" cy="3505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Provide services quick and easily with just the press of a button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They have a reputation of having the best and most reliable services and customer service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Quickest service in emergency situations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Utsaah" pitchFamily="34" charset="0"/>
                <a:cs typeface="Utsaah" pitchFamily="34" charset="0"/>
              </a:rPr>
              <a:t>OnStar’s</a:t>
            </a:r>
            <a:r>
              <a:rPr lang="en-US" dirty="0" smtClean="0">
                <a:latin typeface="Utsaah" pitchFamily="34" charset="0"/>
                <a:cs typeface="Utsaah" pitchFamily="34" charset="0"/>
              </a:rPr>
              <a:t> staff can answer 99.7% of emergency calls within 1 second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Utsaah" pitchFamily="34" charset="0"/>
              <a:cs typeface="Utsaah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176" y="76200"/>
            <a:ext cx="9162176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Utsaah" pitchFamily="34" charset="0"/>
                <a:cs typeface="Utsaah" pitchFamily="34" charset="0"/>
              </a:rPr>
              <a:t>Customer Intimacy</a:t>
            </a:r>
            <a:endParaRPr lang="en-US" sz="48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7086600" cy="3505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Customers can talk to a real person at anytime to give them assistance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latin typeface="Utsaah" pitchFamily="34" charset="0"/>
                <a:cs typeface="Utsaah" pitchFamily="34" charset="0"/>
              </a:rPr>
              <a:t>OnStar</a:t>
            </a:r>
            <a:r>
              <a:rPr lang="en-US" sz="2400" dirty="0" smtClean="0">
                <a:latin typeface="Utsaah" pitchFamily="34" charset="0"/>
                <a:cs typeface="Utsaah" pitchFamily="34" charset="0"/>
              </a:rPr>
              <a:t> provides onstarconnections.com for customers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Submit comments, complaints, etc.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Talk in forums with other customers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Get help from </a:t>
            </a:r>
            <a:r>
              <a:rPr lang="en-US" dirty="0" err="1" smtClean="0">
                <a:latin typeface="Utsaah" pitchFamily="34" charset="0"/>
                <a:cs typeface="Utsaah" pitchFamily="34" charset="0"/>
              </a:rPr>
              <a:t>OnStar</a:t>
            </a:r>
            <a:r>
              <a:rPr lang="en-US" dirty="0" smtClean="0">
                <a:latin typeface="Utsaah" pitchFamily="34" charset="0"/>
                <a:cs typeface="Utsaah" pitchFamily="34" charset="0"/>
              </a:rPr>
              <a:t> representatives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latin typeface="Utsaah" pitchFamily="34" charset="0"/>
              <a:cs typeface="Utsaah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284"/>
            <a:ext cx="9144000" cy="1131116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Utsaah" pitchFamily="34" charset="0"/>
                <a:cs typeface="Utsaah" pitchFamily="34" charset="0"/>
              </a:rPr>
              <a:t>Product Leadership </a:t>
            </a:r>
            <a:endParaRPr lang="en-US" sz="48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7086600" cy="3505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First to use this technology and a leader in the industry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FMV is an example of </a:t>
            </a:r>
            <a:r>
              <a:rPr lang="en-US" sz="2400" dirty="0" err="1" smtClean="0">
                <a:latin typeface="Utsaah" pitchFamily="34" charset="0"/>
                <a:cs typeface="Utsaah" pitchFamily="34" charset="0"/>
              </a:rPr>
              <a:t>OnStar’s</a:t>
            </a:r>
            <a:r>
              <a:rPr lang="en-US" sz="2400" dirty="0" smtClean="0">
                <a:latin typeface="Utsaah" pitchFamily="34" charset="0"/>
                <a:cs typeface="Utsaah" pitchFamily="34" charset="0"/>
              </a:rPr>
              <a:t> constant innovation and improvements to maintain their position as leaders in the industry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Stolen-vehicle assistance service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Only service of its type and only offered by </a:t>
            </a:r>
            <a:r>
              <a:rPr lang="en-US" dirty="0" err="1" smtClean="0">
                <a:latin typeface="Utsaah" pitchFamily="34" charset="0"/>
                <a:cs typeface="Utsaah" pitchFamily="34" charset="0"/>
              </a:rPr>
              <a:t>OnStar</a:t>
            </a:r>
            <a:endParaRPr lang="en-US" dirty="0" smtClean="0">
              <a:latin typeface="Utsaah" pitchFamily="34" charset="0"/>
              <a:cs typeface="Utsaah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>
              <a:latin typeface="Utsaah" pitchFamily="34" charset="0"/>
              <a:cs typeface="Utsaah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497"/>
            <a:ext cx="9144000" cy="1064703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Utsaah" pitchFamily="34" charset="0"/>
                <a:cs typeface="Utsaah" pitchFamily="34" charset="0"/>
              </a:rPr>
              <a:t>Integration/Value Creation</a:t>
            </a:r>
            <a:endParaRPr lang="en-US" sz="48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7086600" cy="3505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Smart Grid is an extension of the connectivity stressed in both the marketing and OM strategies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Drivers connect with a variety of safety, security and emergency service personnel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Now they will be able to connect with their vehicle and its environmental impact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b="0" dirty="0" smtClean="0">
                <a:latin typeface="Utsaah" pitchFamily="34" charset="0"/>
                <a:cs typeface="Utsaah" pitchFamily="34" charset="0"/>
              </a:rPr>
              <a:t>Triple Bottom Line</a:t>
            </a:r>
            <a:endParaRPr lang="en-US" sz="9600" b="0" dirty="0">
              <a:latin typeface="Utsaah" pitchFamily="34" charset="0"/>
              <a:cs typeface="Utsaah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Utsaah" pitchFamily="34" charset="0"/>
                <a:cs typeface="Utsaah" pitchFamily="34" charset="0"/>
              </a:rPr>
              <a:t>People</a:t>
            </a:r>
            <a:endParaRPr lang="en-US" sz="48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86135"/>
            <a:ext cx="7086600" cy="5414665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Vision statement mentions how </a:t>
            </a:r>
            <a:r>
              <a:rPr lang="en-US" sz="2400" dirty="0" err="1" smtClean="0">
                <a:latin typeface="Utsaah" pitchFamily="34" charset="0"/>
                <a:cs typeface="Utsaah" pitchFamily="34" charset="0"/>
              </a:rPr>
              <a:t>OnStar</a:t>
            </a:r>
            <a:r>
              <a:rPr lang="en-US" sz="2400" dirty="0" smtClean="0">
                <a:latin typeface="Utsaah" pitchFamily="34" charset="0"/>
                <a:cs typeface="Utsaah" pitchFamily="34" charset="0"/>
              </a:rPr>
              <a:t> and the FMV provide drivers with “piece of mind”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Services can and have saved many lives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Value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latin typeface="Utsaah" pitchFamily="34" charset="0"/>
                <a:cs typeface="Utsaah" pitchFamily="34" charset="0"/>
              </a:rPr>
              <a:t>OnStar</a:t>
            </a:r>
            <a:r>
              <a:rPr lang="en-US" sz="2400" dirty="0" smtClean="0">
                <a:latin typeface="Utsaah" pitchFamily="34" charset="0"/>
                <a:cs typeface="Utsaah" pitchFamily="34" charset="0"/>
              </a:rPr>
              <a:t> put a lot of effort into ensuring that their customer service and emergency advisor employees are well trained and educated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National Academic of Emergency Dispatch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2005 </a:t>
            </a:r>
            <a:r>
              <a:rPr lang="en-US" sz="2400" dirty="0" err="1" smtClean="0">
                <a:latin typeface="Utsaah" pitchFamily="34" charset="0"/>
                <a:cs typeface="Utsaah" pitchFamily="34" charset="0"/>
              </a:rPr>
              <a:t>OnStar</a:t>
            </a:r>
            <a:r>
              <a:rPr lang="en-US" sz="2400" dirty="0" smtClean="0">
                <a:latin typeface="Utsaah" pitchFamily="34" charset="0"/>
                <a:cs typeface="Utsaah" pitchFamily="34" charset="0"/>
              </a:rPr>
              <a:t> was awarded the Good Housekeeping Seal for “Best Service Award”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“The Seal has been reassuring consumers about their product-purchasing decisions for over 100 years and is one of the most recognized consumer emblems in the market today.”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Profits </a:t>
            </a:r>
          </a:p>
          <a:p>
            <a:pPr>
              <a:buNone/>
            </a:pPr>
            <a:endParaRPr lang="en-US" sz="2400" dirty="0" smtClean="0">
              <a:latin typeface="Utsaah" pitchFamily="34" charset="0"/>
              <a:cs typeface="Utsaah" pitchFamily="34" charset="0"/>
            </a:endParaRPr>
          </a:p>
          <a:p>
            <a:endParaRPr lang="en-US" sz="2400" dirty="0" smtClean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6324599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2"/>
              </a:rPr>
              <a:t>http://www.prnewswire.com/news-releases/onstar-fmv-mirror-earns-good-housekeeping-seal-128822858.html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371600"/>
          </a:xfrm>
        </p:spPr>
        <p:txBody>
          <a:bodyPr/>
          <a:lstStyle/>
          <a:p>
            <a:pPr algn="ctr"/>
            <a:r>
              <a:rPr lang="en-US" sz="7200" b="0" dirty="0" smtClean="0">
                <a:latin typeface="Utsaah" pitchFamily="34" charset="0"/>
                <a:cs typeface="Utsaah" pitchFamily="34" charset="0"/>
              </a:rPr>
              <a:t>Overview &amp; Business Strategy</a:t>
            </a:r>
            <a:endParaRPr lang="en-US" sz="7200" b="0" dirty="0">
              <a:latin typeface="Utsaah" pitchFamily="34" charset="0"/>
              <a:cs typeface="Utsaah" pitchFamily="34" charset="0"/>
            </a:endParaRPr>
          </a:p>
        </p:txBody>
      </p:sp>
      <p:pic>
        <p:nvPicPr>
          <p:cNvPr id="3" name="Picture 2" descr="http://3.bp.blogspot.com/-BEYuqONav48/TjRY8XYXKyI/AAAAAAAADsM/c7_YhGWxoqU/s1600/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667000"/>
            <a:ext cx="4780314" cy="3048000"/>
          </a:xfrm>
          <a:prstGeom prst="rect">
            <a:avLst/>
          </a:prstGeom>
          <a:noFill/>
          <a:ln w="38100">
            <a:solidFill>
              <a:schemeClr val="accent4">
                <a:lumMod val="1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1338095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/>
          <a:p>
            <a:pPr algn="ctr"/>
            <a:r>
              <a:rPr lang="en-US" sz="4800" dirty="0" smtClean="0">
                <a:latin typeface="Utsaah" pitchFamily="34" charset="0"/>
                <a:cs typeface="Utsaah" pitchFamily="34" charset="0"/>
              </a:rPr>
              <a:t>Planet</a:t>
            </a:r>
            <a:endParaRPr lang="en-US" sz="48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14600"/>
            <a:ext cx="7086600" cy="3505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Getting involved with the Smart Grid has been </a:t>
            </a:r>
            <a:r>
              <a:rPr lang="en-US" sz="2400" dirty="0" err="1" smtClean="0">
                <a:latin typeface="Utsaah" pitchFamily="34" charset="0"/>
                <a:cs typeface="Utsaah" pitchFamily="34" charset="0"/>
              </a:rPr>
              <a:t>OnStar’s</a:t>
            </a:r>
            <a:r>
              <a:rPr lang="en-US" sz="2400" dirty="0" smtClean="0">
                <a:latin typeface="Utsaah" pitchFamily="34" charset="0"/>
                <a:cs typeface="Utsaah" pitchFamily="34" charset="0"/>
              </a:rPr>
              <a:t> biggest involvement with environmental sustainability. 	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Potential to extend customer connectivity to environmental services as well </a:t>
            </a:r>
            <a:endParaRPr lang="en-US" dirty="0">
              <a:latin typeface="Utsaah" pitchFamily="34" charset="0"/>
              <a:cs typeface="Utsaah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6468611"/>
            <a:ext cx="693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hlinkClick r:id="rId2"/>
              </a:rPr>
              <a:t>www.Ceooutlook.com</a:t>
            </a:r>
            <a:r>
              <a:rPr lang="en-US" sz="1200" dirty="0" smtClean="0"/>
              <a:t> and </a:t>
            </a:r>
            <a:r>
              <a:rPr lang="en-US" sz="1200" dirty="0" smtClean="0">
                <a:hlinkClick r:id="rId3"/>
              </a:rPr>
              <a:t>www.engadget.com</a:t>
            </a:r>
            <a:r>
              <a:rPr lang="en-US" sz="1200" dirty="0" smtClean="0"/>
              <a:t>   </a:t>
            </a:r>
            <a:endParaRPr lang="en-US" sz="1200" dirty="0"/>
          </a:p>
        </p:txBody>
      </p:sp>
      <p:pic>
        <p:nvPicPr>
          <p:cNvPr id="7" name="Picture 6" descr="Captu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143000"/>
            <a:ext cx="6954078" cy="4551246"/>
          </a:xfrm>
          <a:prstGeom prst="rect">
            <a:avLst/>
          </a:prstGeom>
          <a:ln w="38100">
            <a:solidFill>
              <a:schemeClr val="accent4">
                <a:lumMod val="10000"/>
              </a:schemeClr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saah" pitchFamily="34" charset="0"/>
                <a:ea typeface="+mj-ea"/>
                <a:cs typeface="Utsaah" pitchFamily="34" charset="0"/>
              </a:rPr>
              <a:t>Profit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saah" pitchFamily="34" charset="0"/>
              <a:ea typeface="+mj-ea"/>
              <a:cs typeface="Utsaah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Utsaah" pitchFamily="34" charset="0"/>
                <a:cs typeface="Utsaah" pitchFamily="34" charset="0"/>
              </a:rPr>
              <a:t>Adding to the Triple Bottom Line</a:t>
            </a:r>
            <a:endParaRPr lang="en-US" sz="48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086600" cy="3505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FMV could be more environmentally friendly by using less plastic materials or using recycled materials in the manufacturing of the mirror itself.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latin typeface="Utsaah" pitchFamily="34" charset="0"/>
                <a:cs typeface="Utsaah" pitchFamily="34" charset="0"/>
              </a:rPr>
              <a:t>OnStar</a:t>
            </a:r>
            <a:r>
              <a:rPr lang="en-US" sz="2400" dirty="0" smtClean="0">
                <a:latin typeface="Utsaah" pitchFamily="34" charset="0"/>
                <a:cs typeface="Utsaah" pitchFamily="34" charset="0"/>
              </a:rPr>
              <a:t> could encourage drivers to be more environmentally friendly on the road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Key into style of driving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Promote eco-friendly/ hybrid cars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>
                <a:latin typeface="Utsaah" pitchFamily="34" charset="0"/>
                <a:cs typeface="Utsaah" pitchFamily="34" charset="0"/>
              </a:rPr>
              <a:t>OnStar</a:t>
            </a:r>
            <a:r>
              <a:rPr lang="en-US" dirty="0" smtClean="0">
                <a:latin typeface="Utsaah" pitchFamily="34" charset="0"/>
                <a:cs typeface="Utsaah" pitchFamily="34" charset="0"/>
              </a:rPr>
              <a:t> starting to work with the Smart Grid is a potential sign for the FMV to offer services like this in the future </a:t>
            </a:r>
            <a:endParaRPr lang="en-US" dirty="0">
              <a:latin typeface="Utsaah" pitchFamily="34" charset="0"/>
              <a:cs typeface="Utsaah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371600"/>
          </a:xfrm>
        </p:spPr>
        <p:txBody>
          <a:bodyPr/>
          <a:lstStyle/>
          <a:p>
            <a:pPr algn="ctr"/>
            <a:r>
              <a:rPr lang="en-US" sz="9600" b="0" dirty="0" smtClean="0">
                <a:latin typeface="Utsaah" pitchFamily="34" charset="0"/>
                <a:cs typeface="Utsaah" pitchFamily="34" charset="0"/>
              </a:rPr>
              <a:t>Thank You</a:t>
            </a:r>
            <a:endParaRPr lang="en-US" sz="9600" b="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29718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7200" b="0" dirty="0" smtClean="0">
                <a:latin typeface="Utsaah" pitchFamily="34" charset="0"/>
                <a:cs typeface="Utsaah" pitchFamily="34" charset="0"/>
              </a:rPr>
              <a:t>Question &amp; Answer</a:t>
            </a:r>
          </a:p>
        </p:txBody>
      </p:sp>
    </p:spTree>
    <p:extLst>
      <p:ext uri="{BB962C8B-B14F-4D97-AF65-F5344CB8AC3E}">
        <p14:creationId xmlns="" xmlns:p14="http://schemas.microsoft.com/office/powerpoint/2010/main" val="2521373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20200" cy="1219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Utsaah" pitchFamily="34" charset="0"/>
                <a:cs typeface="Utsaah" pitchFamily="34" charset="0"/>
              </a:rPr>
              <a:t>OnStar FMV (For My Vehicle)</a:t>
            </a:r>
            <a:endParaRPr lang="en-US" sz="48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543800" cy="2514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>
                <a:latin typeface="Utsaah" pitchFamily="34" charset="0"/>
                <a:cs typeface="Utsaah" pitchFamily="34" charset="0"/>
              </a:rPr>
              <a:t>OnStar</a:t>
            </a:r>
            <a:r>
              <a:rPr lang="en-US" sz="2400" dirty="0" smtClean="0">
                <a:latin typeface="Utsaah" pitchFamily="34" charset="0"/>
                <a:cs typeface="Utsaah" pitchFamily="34" charset="0"/>
              </a:rPr>
              <a:t> has been a subsidiary of GM since 1995. It connects drivers with a series of safety features on the road.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Features vary from Roadside Assistance, to Automatic Crash Response to basic navigation.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Summer of 2011, </a:t>
            </a:r>
            <a:r>
              <a:rPr lang="en-US" sz="2400" dirty="0" err="1" smtClean="0">
                <a:latin typeface="Utsaah" pitchFamily="34" charset="0"/>
                <a:cs typeface="Utsaah" pitchFamily="34" charset="0"/>
              </a:rPr>
              <a:t>OnStar</a:t>
            </a:r>
            <a:r>
              <a:rPr lang="en-US" sz="2400" dirty="0" smtClean="0">
                <a:latin typeface="Utsaah" pitchFamily="34" charset="0"/>
                <a:cs typeface="Utsaah" pitchFamily="34" charset="0"/>
              </a:rPr>
              <a:t> released the FMV which is a rear-view mirror that brings all the feature of the </a:t>
            </a:r>
            <a:r>
              <a:rPr lang="en-US" sz="2400" dirty="0" err="1" smtClean="0">
                <a:latin typeface="Utsaah" pitchFamily="34" charset="0"/>
                <a:cs typeface="Utsaah" pitchFamily="34" charset="0"/>
              </a:rPr>
              <a:t>OnStar</a:t>
            </a:r>
            <a:r>
              <a:rPr lang="en-US" sz="2400" dirty="0" smtClean="0">
                <a:latin typeface="Utsaah" pitchFamily="34" charset="0"/>
                <a:cs typeface="Utsaah" pitchFamily="34" charset="0"/>
              </a:rPr>
              <a:t> service to non-GM car owners. </a:t>
            </a:r>
            <a:endParaRPr lang="en-US" sz="2400" dirty="0">
              <a:latin typeface="Utsaah" pitchFamily="34" charset="0"/>
              <a:cs typeface="Utsaah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sz="4800" dirty="0" smtClean="0">
                <a:latin typeface="Utsaah" pitchFamily="34" charset="0"/>
                <a:cs typeface="Utsaah" pitchFamily="34" charset="0"/>
              </a:rPr>
              <a:t>Vision</a:t>
            </a:r>
            <a:endParaRPr lang="en-US" sz="48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91400" cy="4038600"/>
          </a:xfrm>
        </p:spPr>
        <p:txBody>
          <a:bodyPr/>
          <a:lstStyle/>
          <a:p>
            <a:pPr marL="342900" lvl="1" indent="-342900" algn="ctr">
              <a:spcBef>
                <a:spcPts val="600"/>
              </a:spcBef>
              <a:buClrTx/>
              <a:buSzPct val="73000"/>
              <a:buNone/>
            </a:pPr>
            <a:endParaRPr lang="en-US" sz="3200" dirty="0" smtClean="0">
              <a:latin typeface="Utsaah" pitchFamily="34" charset="0"/>
              <a:cs typeface="Utsaah" pitchFamily="34" charset="0"/>
            </a:endParaRPr>
          </a:p>
          <a:p>
            <a:pPr marL="742950" lvl="2" indent="-342900">
              <a:spcBef>
                <a:spcPts val="600"/>
              </a:spcBef>
              <a:buClrTx/>
              <a:buSzPct val="73000"/>
              <a:buNone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	“</a:t>
            </a:r>
            <a:r>
              <a:rPr lang="en-US" sz="2400" dirty="0" err="1" smtClean="0">
                <a:latin typeface="Utsaah" pitchFamily="34" charset="0"/>
                <a:cs typeface="Utsaah" pitchFamily="34" charset="0"/>
              </a:rPr>
              <a:t>OnStar</a:t>
            </a:r>
            <a:r>
              <a:rPr lang="en-US" sz="2400" dirty="0" smtClean="0">
                <a:latin typeface="Utsaah" pitchFamily="34" charset="0"/>
                <a:cs typeface="Utsaah" pitchFamily="34" charset="0"/>
              </a:rPr>
              <a:t> strives to be the leading company in providing wireless connection to vehicles and simple technological services “that deliver unmatched peace of mind and significantly improve the safety and well-being of subscribers”</a:t>
            </a:r>
            <a:endParaRPr lang="en-US" sz="2400" baseline="30000" dirty="0" smtClean="0">
              <a:latin typeface="Utsaah" pitchFamily="34" charset="0"/>
              <a:cs typeface="Utsaah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7467600" cy="3505200"/>
          </a:xfrm>
        </p:spPr>
        <p:txBody>
          <a:bodyPr/>
          <a:lstStyle/>
          <a:p>
            <a:pPr marL="857250" lvl="2" indent="-457200">
              <a:spcBef>
                <a:spcPts val="600"/>
              </a:spcBef>
              <a:buClrTx/>
              <a:buSzPct val="73000"/>
              <a:buNone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	“To define the future of vehicular connectivity by providing high-level services that deliver safety, security and peace of mind to consumers on the road” </a:t>
            </a:r>
          </a:p>
          <a:p>
            <a:endParaRPr lang="en-US" sz="2400" dirty="0" smtClean="0">
              <a:latin typeface="Utsaah" pitchFamily="34" charset="0"/>
              <a:cs typeface="Utsaah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371600"/>
          </a:xfrm>
        </p:spPr>
        <p:txBody>
          <a:bodyPr/>
          <a:lstStyle/>
          <a:p>
            <a:pPr algn="ctr"/>
            <a:r>
              <a:rPr lang="en-US" sz="4800" dirty="0" smtClean="0">
                <a:latin typeface="Utsaah" pitchFamily="34" charset="0"/>
                <a:cs typeface="Utsaah" pitchFamily="34" charset="0"/>
              </a:rPr>
              <a:t>Mission</a:t>
            </a:r>
            <a:endParaRPr lang="en-US" sz="4800" dirty="0">
              <a:latin typeface="Utsaah" pitchFamily="34" charset="0"/>
              <a:cs typeface="Utsaah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9" y="2796"/>
            <a:ext cx="9135261" cy="1140204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Utsaah" pitchFamily="34" charset="0"/>
                <a:cs typeface="Utsaah" pitchFamily="34" charset="0"/>
              </a:rPr>
              <a:t>Sustainability</a:t>
            </a:r>
            <a:endParaRPr lang="en-US" sz="48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524000"/>
            <a:ext cx="7086600" cy="3505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GM along with </a:t>
            </a:r>
            <a:r>
              <a:rPr lang="en-US" sz="2400" dirty="0" err="1" smtClean="0">
                <a:latin typeface="Utsaah" pitchFamily="34" charset="0"/>
                <a:cs typeface="Utsaah" pitchFamily="34" charset="0"/>
              </a:rPr>
              <a:t>OnStar</a:t>
            </a:r>
            <a:r>
              <a:rPr lang="en-US" sz="2400" dirty="0" smtClean="0">
                <a:latin typeface="Utsaah" pitchFamily="34" charset="0"/>
                <a:cs typeface="Utsaah" pitchFamily="34" charset="0"/>
              </a:rPr>
              <a:t> is in the middle of launching first-ever pilot program of “smart-grid” solutions for electric vehicles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“offer a short-cut to connect electronic vehicles to the smart grid”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Management hub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Smart Grid technology will allow GM and </a:t>
            </a:r>
            <a:r>
              <a:rPr lang="en-US" sz="2400" dirty="0" err="1" smtClean="0">
                <a:latin typeface="Utsaah" pitchFamily="34" charset="0"/>
                <a:cs typeface="Utsaah" pitchFamily="34" charset="0"/>
              </a:rPr>
              <a:t>OnStar</a:t>
            </a:r>
            <a:r>
              <a:rPr lang="en-US" sz="2400" dirty="0" smtClean="0">
                <a:latin typeface="Utsaah" pitchFamily="34" charset="0"/>
                <a:cs typeface="Utsaah" pitchFamily="34" charset="0"/>
              </a:rPr>
              <a:t> to maximize vehicle charging efficiency and minimize customer costs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ATOMS technology </a:t>
            </a:r>
          </a:p>
          <a:p>
            <a:pPr>
              <a:buFont typeface="Arial" pitchFamily="34" charset="0"/>
              <a:buChar char="•"/>
            </a:pPr>
            <a:endParaRPr lang="en-US" sz="2600" dirty="0" smtClean="0">
              <a:latin typeface="Utsaah" pitchFamily="34" charset="0"/>
              <a:cs typeface="Utsaah" pitchFamily="34" charset="0"/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752600" y="6096000"/>
            <a:ext cx="7285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hlinkClick r:id="rId2"/>
              </a:rPr>
              <a:t>http://green.tmcnet.com/topics/green/articles/199029-general-motors-onstar-launch-smart-grid-solutions-electric.htm</a:t>
            </a:r>
            <a:r>
              <a:rPr lang="en-US" sz="1200" u="sng" dirty="0" smtClean="0"/>
              <a:t> </a:t>
            </a:r>
            <a:r>
              <a:rPr lang="en-US" sz="1200" dirty="0" smtClean="0"/>
              <a:t> and </a:t>
            </a:r>
            <a:r>
              <a:rPr lang="en-US" sz="1200" u="sng" dirty="0" smtClean="0">
                <a:hlinkClick r:id="rId3"/>
              </a:rPr>
              <a:t>http://www.greenbiz.com/news/2011/07/20/general-motors-upgrades-onstar-power-first-real-world-smart-grid-ev-pilot</a:t>
            </a:r>
            <a:endParaRPr lang="en-US" sz="1200" dirty="0" smtClean="0"/>
          </a:p>
          <a:p>
            <a:r>
              <a:rPr lang="en-US" sz="1200" dirty="0" smtClean="0"/>
              <a:t>and </a:t>
            </a:r>
            <a:r>
              <a:rPr lang="en-US" sz="1200" u="sng" dirty="0" smtClean="0">
                <a:hlinkClick r:id="rId4"/>
              </a:rPr>
              <a:t>http://www.mobilemarketer.com/cms/news/software-technology/5036.html</a:t>
            </a:r>
            <a:endParaRPr lang="en-US" sz="1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Utsaah" pitchFamily="34" charset="0"/>
                <a:cs typeface="Utsaah" pitchFamily="34" charset="0"/>
              </a:rPr>
              <a:t>Sustainability</a:t>
            </a:r>
            <a:endParaRPr lang="en-US" sz="48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543800" cy="685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Mobile App that allows Chevy Volt owners to control </a:t>
            </a:r>
            <a:r>
              <a:rPr lang="en-US" sz="2400" dirty="0" err="1" smtClean="0">
                <a:latin typeface="Utsaah" pitchFamily="34" charset="0"/>
                <a:cs typeface="Utsaah" pitchFamily="34" charset="0"/>
              </a:rPr>
              <a:t>OnStar</a:t>
            </a:r>
            <a:r>
              <a:rPr lang="en-US" sz="2400" dirty="0" smtClean="0">
                <a:latin typeface="Utsaah" pitchFamily="34" charset="0"/>
                <a:cs typeface="Utsaah" pitchFamily="34" charset="0"/>
              </a:rPr>
              <a:t> features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0"/>
            <a:ext cx="4343400" cy="3886200"/>
          </a:xfrm>
          <a:prstGeom prst="rect">
            <a:avLst/>
          </a:prstGeom>
          <a:noFill/>
          <a:ln w="38100">
            <a:solidFill>
              <a:schemeClr val="accent4">
                <a:lumMod val="1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819400"/>
            <a:ext cx="9296400" cy="1371600"/>
          </a:xfrm>
        </p:spPr>
        <p:txBody>
          <a:bodyPr/>
          <a:lstStyle/>
          <a:p>
            <a:pPr algn="ctr"/>
            <a:r>
              <a:rPr lang="en-US" sz="9600" b="0" dirty="0" smtClean="0">
                <a:latin typeface="Utsaah" pitchFamily="34" charset="0"/>
                <a:cs typeface="Utsaah" pitchFamily="34" charset="0"/>
              </a:rPr>
              <a:t>Marketing Strategy</a:t>
            </a:r>
            <a:endParaRPr lang="en-US" sz="9600" b="0" dirty="0">
              <a:latin typeface="Utsaah" pitchFamily="34" charset="0"/>
              <a:cs typeface="Utsaah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7822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Utsaah" pitchFamily="34" charset="0"/>
                <a:cs typeface="Utsaah" pitchFamily="34" charset="0"/>
              </a:rPr>
              <a:t>Product</a:t>
            </a:r>
            <a:endParaRPr lang="en-US" sz="4800" dirty="0">
              <a:latin typeface="Utsaah" pitchFamily="34" charset="0"/>
              <a:cs typeface="Utsaah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086600" cy="4267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Actual rear view mirror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Services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Automatic Crash Response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Stolen Vehicle Assistance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Navigation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Utsaah" pitchFamily="34" charset="0"/>
                <a:cs typeface="Utsaah" pitchFamily="34" charset="0"/>
              </a:rPr>
              <a:t>Hands-free Calling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FMV is “brand extension” of </a:t>
            </a:r>
            <a:r>
              <a:rPr lang="en-US" sz="2400" dirty="0" err="1" smtClean="0">
                <a:latin typeface="Utsaah" pitchFamily="34" charset="0"/>
                <a:cs typeface="Utsaah" pitchFamily="34" charset="0"/>
              </a:rPr>
              <a:t>OnStar</a:t>
            </a:r>
            <a:endParaRPr lang="en-US" sz="2400" dirty="0" smtClean="0">
              <a:latin typeface="Utsaah" pitchFamily="34" charset="0"/>
              <a:cs typeface="Utsaah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Utsaah" pitchFamily="34" charset="0"/>
                <a:cs typeface="Utsaah" pitchFamily="34" charset="0"/>
              </a:rPr>
              <a:t>Satisfies business strategy by connecting drivers through </a:t>
            </a:r>
            <a:r>
              <a:rPr lang="en-US" sz="2400" dirty="0" err="1" smtClean="0">
                <a:latin typeface="Utsaah" pitchFamily="34" charset="0"/>
                <a:cs typeface="Utsaah" pitchFamily="34" charset="0"/>
              </a:rPr>
              <a:t>telematics</a:t>
            </a:r>
            <a:r>
              <a:rPr lang="en-US" sz="2400" dirty="0" smtClean="0">
                <a:latin typeface="Utsaah" pitchFamily="34" charset="0"/>
                <a:cs typeface="Utsaah" pitchFamily="34" charset="0"/>
              </a:rPr>
              <a:t> technology to emergency, “piece of mind” and security related services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Utsaah" pitchFamily="34" charset="0"/>
              <a:cs typeface="Utsaah" pitchFamily="34" charset="0"/>
            </a:endParaRPr>
          </a:p>
          <a:p>
            <a:endParaRPr lang="en-US" sz="2400" dirty="0">
              <a:latin typeface="Utsaah" pitchFamily="34" charset="0"/>
              <a:cs typeface="Utsaah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18438">
  <a:themeElements>
    <a:clrScheme name="Office Theme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Office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TS001018438</Template>
  <TotalTime>317</TotalTime>
  <Words>666</Words>
  <Application>Microsoft Office PowerPoint</Application>
  <PresentationFormat>On-screen Show (4:3)</PresentationFormat>
  <Paragraphs>102</Paragraphs>
  <Slides>23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TS001018438</vt:lpstr>
      <vt:lpstr>OnStar FMV</vt:lpstr>
      <vt:lpstr>Overview &amp; Business Strategy</vt:lpstr>
      <vt:lpstr>OnStar FMV (For My Vehicle)</vt:lpstr>
      <vt:lpstr>Vision</vt:lpstr>
      <vt:lpstr>Mission</vt:lpstr>
      <vt:lpstr>Sustainability</vt:lpstr>
      <vt:lpstr>Sustainability</vt:lpstr>
      <vt:lpstr>Marketing Strategy</vt:lpstr>
      <vt:lpstr>Product</vt:lpstr>
      <vt:lpstr>Price </vt:lpstr>
      <vt:lpstr>Promotion</vt:lpstr>
      <vt:lpstr>Place</vt:lpstr>
      <vt:lpstr>Operations Strategy</vt:lpstr>
      <vt:lpstr>Operational Excellence</vt:lpstr>
      <vt:lpstr>Customer Intimacy</vt:lpstr>
      <vt:lpstr>Product Leadership </vt:lpstr>
      <vt:lpstr>Integration/Value Creation</vt:lpstr>
      <vt:lpstr>Triple Bottom Line</vt:lpstr>
      <vt:lpstr>People</vt:lpstr>
      <vt:lpstr>Planet</vt:lpstr>
      <vt:lpstr>Profits </vt:lpstr>
      <vt:lpstr>Adding to the Triple Bottom Line</vt:lpstr>
      <vt:lpstr>Thank You</vt:lpstr>
    </vt:vector>
  </TitlesOfParts>
  <Company>Bentley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ANDERSO_KATR</dc:creator>
  <cp:lastModifiedBy>Jessica Jacovino</cp:lastModifiedBy>
  <cp:revision>30</cp:revision>
  <dcterms:created xsi:type="dcterms:W3CDTF">2011-12-06T02:05:13Z</dcterms:created>
  <dcterms:modified xsi:type="dcterms:W3CDTF">2011-12-12T17:08:32Z</dcterms:modified>
</cp:coreProperties>
</file>