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7" r:id="rId3"/>
    <p:sldId id="278" r:id="rId4"/>
    <p:sldId id="265" r:id="rId5"/>
    <p:sldId id="271" r:id="rId6"/>
    <p:sldId id="269" r:id="rId7"/>
    <p:sldId id="283" r:id="rId8"/>
    <p:sldId id="268" r:id="rId9"/>
    <p:sldId id="284" r:id="rId10"/>
    <p:sldId id="270" r:id="rId11"/>
    <p:sldId id="285" r:id="rId12"/>
    <p:sldId id="267" r:id="rId13"/>
    <p:sldId id="279" r:id="rId14"/>
    <p:sldId id="280" r:id="rId15"/>
    <p:sldId id="281" r:id="rId16"/>
    <p:sldId id="288" r:id="rId17"/>
    <p:sldId id="258" r:id="rId18"/>
    <p:sldId id="282" r:id="rId19"/>
    <p:sldId id="286" r:id="rId20"/>
    <p:sldId id="287" r:id="rId21"/>
    <p:sldId id="263" r:id="rId22"/>
    <p:sldId id="259" r:id="rId23"/>
    <p:sldId id="260" r:id="rId24"/>
    <p:sldId id="274" r:id="rId25"/>
    <p:sldId id="275" r:id="rId26"/>
    <p:sldId id="26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77" autoAdjust="0"/>
  </p:normalViewPr>
  <p:slideViewPr>
    <p:cSldViewPr>
      <p:cViewPr>
        <p:scale>
          <a:sx n="73" d="100"/>
          <a:sy n="73" d="100"/>
        </p:scale>
        <p:origin x="-1878"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ACOVIN_JESS\Documents\GB320\Assignment3\PromotionCos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JACOVIN_JESS\Documents\GB320\Assignment3\PromotionCost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JACOVIN_JESS\Documents\GB320\Assignment3\PromotionCost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JACOVIN_JESS\Documents\GB320\Assignment3\PromotionCos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pPr>
            <a:r>
              <a:rPr lang="en-US" sz="3200"/>
              <a:t>Promotional Costs </a:t>
            </a:r>
          </a:p>
        </c:rich>
      </c:tx>
      <c:layout/>
      <c:overlay val="0"/>
    </c:title>
    <c:autoTitleDeleted val="0"/>
    <c:plotArea>
      <c:layout/>
      <c:pieChart>
        <c:varyColors val="1"/>
        <c:ser>
          <c:idx val="0"/>
          <c:order val="0"/>
          <c:dPt>
            <c:idx val="0"/>
            <c:bubble3D val="0"/>
            <c:spPr>
              <a:solidFill>
                <a:srgbClr val="00B0F0"/>
              </a:solidFill>
            </c:spPr>
          </c:dPt>
          <c:dPt>
            <c:idx val="1"/>
            <c:bubble3D val="0"/>
            <c:spPr>
              <a:solidFill>
                <a:srgbClr val="C00000"/>
              </a:solidFill>
            </c:spPr>
          </c:dPt>
          <c:dPt>
            <c:idx val="2"/>
            <c:bubble3D val="0"/>
            <c:spPr>
              <a:solidFill>
                <a:schemeClr val="tx2"/>
              </a:solidFill>
            </c:spPr>
          </c:dPt>
          <c:dPt>
            <c:idx val="3"/>
            <c:bubble3D val="0"/>
            <c:spPr>
              <a:solidFill>
                <a:srgbClr val="CC00CC"/>
              </a:solidFill>
            </c:spPr>
          </c:dPt>
          <c:dPt>
            <c:idx val="4"/>
            <c:bubble3D val="0"/>
            <c:spPr>
              <a:solidFill>
                <a:srgbClr val="FF0066"/>
              </a:solidFill>
            </c:spPr>
          </c:dPt>
          <c:dLbls>
            <c:dLbl>
              <c:idx val="5"/>
              <c:delete val="1"/>
            </c:dLbl>
            <c:txPr>
              <a:bodyPr/>
              <a:lstStyle/>
              <a:p>
                <a:pPr>
                  <a:defRPr sz="1600" b="0"/>
                </a:pPr>
                <a:endParaRPr lang="en-US"/>
              </a:p>
            </c:txPr>
            <c:dLblPos val="outEnd"/>
            <c:showLegendKey val="0"/>
            <c:showVal val="0"/>
            <c:showCatName val="0"/>
            <c:showSerName val="0"/>
            <c:showPercent val="1"/>
            <c:showBubbleSize val="0"/>
            <c:showLeaderLines val="1"/>
          </c:dLbls>
          <c:cat>
            <c:strRef>
              <c:f>'5 year Promotions'!$A$6:$A$11</c:f>
              <c:strCache>
                <c:ptCount val="6"/>
                <c:pt idx="0">
                  <c:v>Flyers, Brochures, Banners, etc. </c:v>
                </c:pt>
                <c:pt idx="1">
                  <c:v>Open House</c:v>
                </c:pt>
                <c:pt idx="2">
                  <c:v>Social Media</c:v>
                </c:pt>
                <c:pt idx="3">
                  <c:v>Promotional Items</c:v>
                </c:pt>
                <c:pt idx="4">
                  <c:v> Website </c:v>
                </c:pt>
                <c:pt idx="5">
                  <c:v> High School Interactions </c:v>
                </c:pt>
              </c:strCache>
            </c:strRef>
          </c:cat>
          <c:val>
            <c:numRef>
              <c:f>'5 year Promotions'!$G$6:$G$11</c:f>
              <c:numCache>
                <c:formatCode>"$"#,##0.00</c:formatCode>
                <c:ptCount val="6"/>
                <c:pt idx="0">
                  <c:v>526</c:v>
                </c:pt>
                <c:pt idx="1">
                  <c:v>340</c:v>
                </c:pt>
                <c:pt idx="2">
                  <c:v>3520</c:v>
                </c:pt>
                <c:pt idx="3">
                  <c:v>527.48</c:v>
                </c:pt>
                <c:pt idx="4">
                  <c:v>96</c:v>
                </c:pt>
                <c:pt idx="5">
                  <c:v>0</c:v>
                </c:pt>
              </c:numCache>
            </c:numRef>
          </c:val>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61158569801416329"/>
          <c:y val="0.30635291556847688"/>
          <c:w val="0.3780303818154806"/>
          <c:h val="0.55988031831260954"/>
        </c:manualLayout>
      </c:layout>
      <c:overlay val="0"/>
      <c:spPr>
        <a:noFill/>
      </c:spPr>
      <c:txPr>
        <a:bodyPr/>
        <a:lstStyle/>
        <a:p>
          <a:pPr rtl="0">
            <a:defRPr sz="16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pPr>
            <a:r>
              <a:rPr lang="en-US" sz="3200"/>
              <a:t>Promotional Costs </a:t>
            </a:r>
          </a:p>
        </c:rich>
      </c:tx>
      <c:layout/>
      <c:overlay val="0"/>
    </c:title>
    <c:autoTitleDeleted val="0"/>
    <c:plotArea>
      <c:layout/>
      <c:pieChart>
        <c:varyColors val="1"/>
        <c:ser>
          <c:idx val="0"/>
          <c:order val="0"/>
          <c:dPt>
            <c:idx val="0"/>
            <c:bubble3D val="0"/>
            <c:spPr>
              <a:solidFill>
                <a:srgbClr val="00B0F0"/>
              </a:solidFill>
            </c:spPr>
          </c:dPt>
          <c:dPt>
            <c:idx val="1"/>
            <c:bubble3D val="0"/>
            <c:spPr>
              <a:solidFill>
                <a:srgbClr val="C00000"/>
              </a:solidFill>
            </c:spPr>
          </c:dPt>
          <c:dPt>
            <c:idx val="2"/>
            <c:bubble3D val="0"/>
            <c:spPr>
              <a:solidFill>
                <a:schemeClr val="tx2"/>
              </a:solidFill>
            </c:spPr>
          </c:dPt>
          <c:dPt>
            <c:idx val="3"/>
            <c:bubble3D val="0"/>
            <c:spPr>
              <a:solidFill>
                <a:srgbClr val="CC00CC"/>
              </a:solidFill>
            </c:spPr>
          </c:dPt>
          <c:dPt>
            <c:idx val="4"/>
            <c:bubble3D val="0"/>
            <c:spPr>
              <a:solidFill>
                <a:srgbClr val="FF0066"/>
              </a:solidFill>
            </c:spPr>
          </c:dPt>
          <c:dLbls>
            <c:dLbl>
              <c:idx val="5"/>
              <c:delete val="1"/>
            </c:dLbl>
            <c:txPr>
              <a:bodyPr/>
              <a:lstStyle/>
              <a:p>
                <a:pPr>
                  <a:defRPr sz="1600" b="0"/>
                </a:pPr>
                <a:endParaRPr lang="en-US"/>
              </a:p>
            </c:txPr>
            <c:dLblPos val="outEnd"/>
            <c:showLegendKey val="0"/>
            <c:showVal val="0"/>
            <c:showCatName val="0"/>
            <c:showSerName val="0"/>
            <c:showPercent val="1"/>
            <c:showBubbleSize val="0"/>
            <c:showLeaderLines val="1"/>
          </c:dLbls>
          <c:cat>
            <c:strRef>
              <c:f>'5 year Promotions'!$A$6:$A$11</c:f>
              <c:strCache>
                <c:ptCount val="6"/>
                <c:pt idx="0">
                  <c:v>Flyers, Brochures, Banners, etc. </c:v>
                </c:pt>
                <c:pt idx="1">
                  <c:v>Open House</c:v>
                </c:pt>
                <c:pt idx="2">
                  <c:v>Social Media</c:v>
                </c:pt>
                <c:pt idx="3">
                  <c:v>Promotional Items</c:v>
                </c:pt>
                <c:pt idx="4">
                  <c:v> Website </c:v>
                </c:pt>
                <c:pt idx="5">
                  <c:v> High School Interactions </c:v>
                </c:pt>
              </c:strCache>
            </c:strRef>
          </c:cat>
          <c:val>
            <c:numRef>
              <c:f>'5 year Promotions'!$G$6:$G$11</c:f>
              <c:numCache>
                <c:formatCode>"$"#,##0.00</c:formatCode>
                <c:ptCount val="6"/>
                <c:pt idx="0">
                  <c:v>526</c:v>
                </c:pt>
                <c:pt idx="1">
                  <c:v>340</c:v>
                </c:pt>
                <c:pt idx="2">
                  <c:v>3520</c:v>
                </c:pt>
                <c:pt idx="3">
                  <c:v>527.48</c:v>
                </c:pt>
                <c:pt idx="4">
                  <c:v>96</c:v>
                </c:pt>
                <c:pt idx="5">
                  <c:v>0</c:v>
                </c:pt>
              </c:numCache>
            </c:numRef>
          </c:val>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61158569801416329"/>
          <c:y val="0.30635291556847688"/>
          <c:w val="0.3780303818154806"/>
          <c:h val="0.55988031831260954"/>
        </c:manualLayout>
      </c:layout>
      <c:overlay val="0"/>
      <c:spPr>
        <a:noFill/>
      </c:spPr>
      <c:txPr>
        <a:bodyPr/>
        <a:lstStyle/>
        <a:p>
          <a:pPr rtl="0">
            <a:defRPr sz="16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pPr>
            <a:r>
              <a:rPr lang="en-US" sz="3200"/>
              <a:t>Promotional Costs </a:t>
            </a:r>
          </a:p>
        </c:rich>
      </c:tx>
      <c:layout/>
      <c:overlay val="0"/>
    </c:title>
    <c:autoTitleDeleted val="0"/>
    <c:plotArea>
      <c:layout/>
      <c:pieChart>
        <c:varyColors val="1"/>
        <c:ser>
          <c:idx val="0"/>
          <c:order val="0"/>
          <c:dPt>
            <c:idx val="0"/>
            <c:bubble3D val="0"/>
            <c:spPr>
              <a:solidFill>
                <a:srgbClr val="00B0F0"/>
              </a:solidFill>
            </c:spPr>
          </c:dPt>
          <c:dPt>
            <c:idx val="1"/>
            <c:bubble3D val="0"/>
            <c:spPr>
              <a:solidFill>
                <a:srgbClr val="C00000"/>
              </a:solidFill>
            </c:spPr>
          </c:dPt>
          <c:dPt>
            <c:idx val="2"/>
            <c:bubble3D val="0"/>
            <c:spPr>
              <a:solidFill>
                <a:schemeClr val="tx2"/>
              </a:solidFill>
            </c:spPr>
          </c:dPt>
          <c:dPt>
            <c:idx val="3"/>
            <c:bubble3D val="0"/>
            <c:spPr>
              <a:solidFill>
                <a:srgbClr val="CC00CC"/>
              </a:solidFill>
            </c:spPr>
          </c:dPt>
          <c:dPt>
            <c:idx val="4"/>
            <c:bubble3D val="0"/>
            <c:spPr>
              <a:solidFill>
                <a:srgbClr val="FF0066"/>
              </a:solidFill>
            </c:spPr>
          </c:dPt>
          <c:dLbls>
            <c:dLbl>
              <c:idx val="5"/>
              <c:delete val="1"/>
            </c:dLbl>
            <c:txPr>
              <a:bodyPr/>
              <a:lstStyle/>
              <a:p>
                <a:pPr>
                  <a:defRPr sz="1600" b="0"/>
                </a:pPr>
                <a:endParaRPr lang="en-US"/>
              </a:p>
            </c:txPr>
            <c:dLblPos val="outEnd"/>
            <c:showLegendKey val="0"/>
            <c:showVal val="0"/>
            <c:showCatName val="0"/>
            <c:showSerName val="0"/>
            <c:showPercent val="1"/>
            <c:showBubbleSize val="0"/>
            <c:showLeaderLines val="1"/>
          </c:dLbls>
          <c:cat>
            <c:strRef>
              <c:f>'5 year Promotions'!$A$6:$A$11</c:f>
              <c:strCache>
                <c:ptCount val="6"/>
                <c:pt idx="0">
                  <c:v>Flyers, Brochures, Banners, etc. </c:v>
                </c:pt>
                <c:pt idx="1">
                  <c:v>Open House</c:v>
                </c:pt>
                <c:pt idx="2">
                  <c:v>Social Media</c:v>
                </c:pt>
                <c:pt idx="3">
                  <c:v>Promotional Items</c:v>
                </c:pt>
                <c:pt idx="4">
                  <c:v> Website </c:v>
                </c:pt>
                <c:pt idx="5">
                  <c:v> High School Interactions </c:v>
                </c:pt>
              </c:strCache>
            </c:strRef>
          </c:cat>
          <c:val>
            <c:numRef>
              <c:f>'5 year Promotions'!$G$6:$G$11</c:f>
              <c:numCache>
                <c:formatCode>"$"#,##0.00</c:formatCode>
                <c:ptCount val="6"/>
                <c:pt idx="0">
                  <c:v>526</c:v>
                </c:pt>
                <c:pt idx="1">
                  <c:v>340</c:v>
                </c:pt>
                <c:pt idx="2">
                  <c:v>3520</c:v>
                </c:pt>
                <c:pt idx="3">
                  <c:v>527.48</c:v>
                </c:pt>
                <c:pt idx="4">
                  <c:v>96</c:v>
                </c:pt>
                <c:pt idx="5">
                  <c:v>0</c:v>
                </c:pt>
              </c:numCache>
            </c:numRef>
          </c:val>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61158569801416329"/>
          <c:y val="0.30635291556847688"/>
          <c:w val="0.3780303818154806"/>
          <c:h val="0.55988031831260954"/>
        </c:manualLayout>
      </c:layout>
      <c:overlay val="0"/>
      <c:spPr>
        <a:noFill/>
      </c:spPr>
      <c:txPr>
        <a:bodyPr/>
        <a:lstStyle/>
        <a:p>
          <a:pPr rtl="0">
            <a:defRPr sz="16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pPr>
            <a:r>
              <a:rPr lang="en-US" sz="3200"/>
              <a:t>Promotional Costs </a:t>
            </a:r>
          </a:p>
        </c:rich>
      </c:tx>
      <c:layout/>
      <c:overlay val="0"/>
    </c:title>
    <c:autoTitleDeleted val="0"/>
    <c:plotArea>
      <c:layout/>
      <c:pieChart>
        <c:varyColors val="1"/>
        <c:ser>
          <c:idx val="0"/>
          <c:order val="0"/>
          <c:dPt>
            <c:idx val="0"/>
            <c:bubble3D val="0"/>
            <c:spPr>
              <a:solidFill>
                <a:srgbClr val="00B0F0"/>
              </a:solidFill>
            </c:spPr>
          </c:dPt>
          <c:dPt>
            <c:idx val="1"/>
            <c:bubble3D val="0"/>
            <c:spPr>
              <a:solidFill>
                <a:srgbClr val="C00000"/>
              </a:solidFill>
            </c:spPr>
          </c:dPt>
          <c:dPt>
            <c:idx val="2"/>
            <c:bubble3D val="0"/>
            <c:spPr>
              <a:solidFill>
                <a:schemeClr val="tx2"/>
              </a:solidFill>
            </c:spPr>
          </c:dPt>
          <c:dPt>
            <c:idx val="3"/>
            <c:bubble3D val="0"/>
            <c:spPr>
              <a:solidFill>
                <a:srgbClr val="CC00CC"/>
              </a:solidFill>
            </c:spPr>
          </c:dPt>
          <c:dPt>
            <c:idx val="4"/>
            <c:bubble3D val="0"/>
            <c:spPr>
              <a:solidFill>
                <a:srgbClr val="FF0066"/>
              </a:solidFill>
            </c:spPr>
          </c:dPt>
          <c:dLbls>
            <c:dLbl>
              <c:idx val="5"/>
              <c:delete val="1"/>
            </c:dLbl>
            <c:txPr>
              <a:bodyPr/>
              <a:lstStyle/>
              <a:p>
                <a:pPr>
                  <a:defRPr sz="1600" b="0"/>
                </a:pPr>
                <a:endParaRPr lang="en-US"/>
              </a:p>
            </c:txPr>
            <c:dLblPos val="outEnd"/>
            <c:showLegendKey val="0"/>
            <c:showVal val="0"/>
            <c:showCatName val="0"/>
            <c:showSerName val="0"/>
            <c:showPercent val="1"/>
            <c:showBubbleSize val="0"/>
            <c:showLeaderLines val="1"/>
          </c:dLbls>
          <c:cat>
            <c:strRef>
              <c:f>'5 year Promotions'!$A$6:$A$11</c:f>
              <c:strCache>
                <c:ptCount val="6"/>
                <c:pt idx="0">
                  <c:v>Flyers, Brochures, Banners, etc. </c:v>
                </c:pt>
                <c:pt idx="1">
                  <c:v>Open House</c:v>
                </c:pt>
                <c:pt idx="2">
                  <c:v>Social Media</c:v>
                </c:pt>
                <c:pt idx="3">
                  <c:v>Promotional Items</c:v>
                </c:pt>
                <c:pt idx="4">
                  <c:v> Website </c:v>
                </c:pt>
                <c:pt idx="5">
                  <c:v> High School Interactions </c:v>
                </c:pt>
              </c:strCache>
            </c:strRef>
          </c:cat>
          <c:val>
            <c:numRef>
              <c:f>'5 year Promotions'!$G$6:$G$11</c:f>
              <c:numCache>
                <c:formatCode>"$"#,##0.00</c:formatCode>
                <c:ptCount val="6"/>
                <c:pt idx="0">
                  <c:v>526</c:v>
                </c:pt>
                <c:pt idx="1">
                  <c:v>340</c:v>
                </c:pt>
                <c:pt idx="2">
                  <c:v>3520</c:v>
                </c:pt>
                <c:pt idx="3">
                  <c:v>527.48</c:v>
                </c:pt>
                <c:pt idx="4">
                  <c:v>96</c:v>
                </c:pt>
                <c:pt idx="5">
                  <c:v>0</c:v>
                </c:pt>
              </c:numCache>
            </c:numRef>
          </c:val>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61158569801416329"/>
          <c:y val="0.30635291556847688"/>
          <c:w val="0.3780303818154806"/>
          <c:h val="0.55988031831260954"/>
        </c:manualLayout>
      </c:layout>
      <c:overlay val="0"/>
      <c:spPr>
        <a:noFill/>
      </c:spPr>
      <c:txPr>
        <a:bodyPr/>
        <a:lstStyle/>
        <a:p>
          <a:pPr rtl="0">
            <a:defRPr sz="16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cat>
            <c:strRef>
              <c:f>Sheet1!$A$2:$A$6</c:f>
              <c:strCache>
                <c:ptCount val="5"/>
                <c:pt idx="0">
                  <c:v>salaries</c:v>
                </c:pt>
                <c:pt idx="1">
                  <c:v>cubicle</c:v>
                </c:pt>
                <c:pt idx="2">
                  <c:v>chairs/tables</c:v>
                </c:pt>
                <c:pt idx="3">
                  <c:v>printer/copier</c:v>
                </c:pt>
                <c:pt idx="4">
                  <c:v>calculators</c:v>
                </c:pt>
              </c:strCache>
            </c:strRef>
          </c:cat>
          <c:val>
            <c:numRef>
              <c:f>Sheet1!$B$2:$B$6</c:f>
              <c:numCache>
                <c:formatCode>#,##0</c:formatCode>
                <c:ptCount val="5"/>
                <c:pt idx="0" formatCode="General">
                  <c:v>31680</c:v>
                </c:pt>
                <c:pt idx="1">
                  <c:v>10000</c:v>
                </c:pt>
                <c:pt idx="2" formatCode="General">
                  <c:v>500</c:v>
                </c:pt>
                <c:pt idx="3" formatCode="General">
                  <c:v>1500</c:v>
                </c:pt>
                <c:pt idx="4" formatCode="General">
                  <c:v>100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AFF2B-F48A-475D-A74B-F11EA60472EE}"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5E6E67A6-1142-49F9-9E2D-AC8AC927BD2D}">
      <dgm:prSet phldrT="[Text]" custT="1"/>
      <dgm:spPr/>
      <dgm:t>
        <a:bodyPr/>
        <a:lstStyle/>
        <a:p>
          <a:r>
            <a:rPr lang="en-US" sz="3600" b="1" dirty="0" smtClean="0">
              <a:solidFill>
                <a:srgbClr val="0070C0"/>
              </a:solidFill>
            </a:rPr>
            <a:t>New</a:t>
          </a:r>
        </a:p>
        <a:p>
          <a:r>
            <a:rPr lang="en-US" sz="3600" b="1" dirty="0" smtClean="0">
              <a:solidFill>
                <a:srgbClr val="0070C0"/>
              </a:solidFill>
            </a:rPr>
            <a:t>$418,112</a:t>
          </a:r>
          <a:endParaRPr lang="en-US" sz="3600" b="1" dirty="0">
            <a:solidFill>
              <a:srgbClr val="0070C0"/>
            </a:solidFill>
          </a:endParaRPr>
        </a:p>
      </dgm:t>
    </dgm:pt>
    <dgm:pt modelId="{CDB048A7-84E0-46E2-A101-30F21C27CCF8}" type="parTrans" cxnId="{F20A9B96-E461-4C27-B4C3-05639C9DEA6E}">
      <dgm:prSet/>
      <dgm:spPr/>
      <dgm:t>
        <a:bodyPr/>
        <a:lstStyle/>
        <a:p>
          <a:endParaRPr lang="en-US"/>
        </a:p>
      </dgm:t>
    </dgm:pt>
    <dgm:pt modelId="{8AE6DA7E-1D24-49C8-8CD7-BD41C16C4F3A}" type="sibTrans" cxnId="{F20A9B96-E461-4C27-B4C3-05639C9DEA6E}">
      <dgm:prSet/>
      <dgm:spPr/>
      <dgm:t>
        <a:bodyPr/>
        <a:lstStyle/>
        <a:p>
          <a:endParaRPr lang="en-US"/>
        </a:p>
      </dgm:t>
    </dgm:pt>
    <dgm:pt modelId="{CE3749D8-14B3-48A3-9EFE-1CBE9220195C}">
      <dgm:prSet phldrT="[Text]" custT="1"/>
      <dgm:spPr/>
      <dgm:t>
        <a:bodyPr/>
        <a:lstStyle/>
        <a:p>
          <a:r>
            <a:rPr lang="en-US" sz="3200" dirty="0" smtClean="0"/>
            <a:t>Old</a:t>
          </a:r>
        </a:p>
        <a:p>
          <a:r>
            <a:rPr lang="en-US" sz="3200" dirty="0" smtClean="0"/>
            <a:t>$246,145</a:t>
          </a:r>
          <a:endParaRPr lang="en-US" sz="3200" dirty="0"/>
        </a:p>
      </dgm:t>
    </dgm:pt>
    <dgm:pt modelId="{FC689867-710A-47C6-8C25-60A1B75E2EC7}" type="parTrans" cxnId="{FC96D666-5303-4084-A0EE-C6E793B034BD}">
      <dgm:prSet/>
      <dgm:spPr/>
      <dgm:t>
        <a:bodyPr/>
        <a:lstStyle/>
        <a:p>
          <a:endParaRPr lang="en-US"/>
        </a:p>
      </dgm:t>
    </dgm:pt>
    <dgm:pt modelId="{9F48D865-C649-4808-83DA-011B31DE56A5}" type="sibTrans" cxnId="{FC96D666-5303-4084-A0EE-C6E793B034BD}">
      <dgm:prSet/>
      <dgm:spPr/>
      <dgm:t>
        <a:bodyPr/>
        <a:lstStyle/>
        <a:p>
          <a:endParaRPr lang="en-US"/>
        </a:p>
      </dgm:t>
    </dgm:pt>
    <dgm:pt modelId="{B327B63A-CCB8-4B52-98D1-4001BD962016}" type="pres">
      <dgm:prSet presAssocID="{B4CAFF2B-F48A-475D-A74B-F11EA60472EE}" presName="compositeShape" presStyleCnt="0">
        <dgm:presLayoutVars>
          <dgm:chMax val="2"/>
          <dgm:dir/>
          <dgm:resizeHandles val="exact"/>
        </dgm:presLayoutVars>
      </dgm:prSet>
      <dgm:spPr/>
      <dgm:t>
        <a:bodyPr/>
        <a:lstStyle/>
        <a:p>
          <a:endParaRPr lang="en-US"/>
        </a:p>
      </dgm:t>
    </dgm:pt>
    <dgm:pt modelId="{904BBB9C-55E4-442F-9006-11341FD98C45}" type="pres">
      <dgm:prSet presAssocID="{B4CAFF2B-F48A-475D-A74B-F11EA60472EE}" presName="divider" presStyleLbl="fgShp" presStyleIdx="0" presStyleCnt="1"/>
      <dgm:spPr/>
    </dgm:pt>
    <dgm:pt modelId="{7F93A643-66AB-4993-9BD7-A2E7D60FE9F4}" type="pres">
      <dgm:prSet presAssocID="{5E6E67A6-1142-49F9-9E2D-AC8AC927BD2D}" presName="downArrow" presStyleLbl="node1" presStyleIdx="0" presStyleCnt="2"/>
      <dgm:spPr/>
    </dgm:pt>
    <dgm:pt modelId="{C40D7911-4F3D-4B5C-BAAC-37282AF2ADC9}" type="pres">
      <dgm:prSet presAssocID="{5E6E67A6-1142-49F9-9E2D-AC8AC927BD2D}" presName="downArrowText" presStyleLbl="revTx" presStyleIdx="0" presStyleCnt="2" custScaleX="154687">
        <dgm:presLayoutVars>
          <dgm:bulletEnabled val="1"/>
        </dgm:presLayoutVars>
      </dgm:prSet>
      <dgm:spPr/>
      <dgm:t>
        <a:bodyPr/>
        <a:lstStyle/>
        <a:p>
          <a:endParaRPr lang="en-US"/>
        </a:p>
      </dgm:t>
    </dgm:pt>
    <dgm:pt modelId="{E277CAF5-482A-493F-B283-28BC5C98B4D8}" type="pres">
      <dgm:prSet presAssocID="{CE3749D8-14B3-48A3-9EFE-1CBE9220195C}" presName="upArrow" presStyleLbl="node1" presStyleIdx="1" presStyleCnt="2"/>
      <dgm:spPr>
        <a:solidFill>
          <a:srgbClr val="0070C0"/>
        </a:solidFill>
      </dgm:spPr>
    </dgm:pt>
    <dgm:pt modelId="{5F2AC7C9-CDAF-4CF6-83FB-AA9DC95AFF8E}" type="pres">
      <dgm:prSet presAssocID="{CE3749D8-14B3-48A3-9EFE-1CBE9220195C}" presName="upArrowText" presStyleLbl="revTx" presStyleIdx="1" presStyleCnt="2" custScaleX="126190">
        <dgm:presLayoutVars>
          <dgm:bulletEnabled val="1"/>
        </dgm:presLayoutVars>
      </dgm:prSet>
      <dgm:spPr/>
      <dgm:t>
        <a:bodyPr/>
        <a:lstStyle/>
        <a:p>
          <a:endParaRPr lang="en-US"/>
        </a:p>
      </dgm:t>
    </dgm:pt>
  </dgm:ptLst>
  <dgm:cxnLst>
    <dgm:cxn modelId="{5AC0D840-A7C0-492B-A15E-0C1EE8BF74CF}" type="presOf" srcId="{B4CAFF2B-F48A-475D-A74B-F11EA60472EE}" destId="{B327B63A-CCB8-4B52-98D1-4001BD962016}" srcOrd="0" destOrd="0" presId="urn:microsoft.com/office/officeart/2005/8/layout/arrow3"/>
    <dgm:cxn modelId="{F20A9B96-E461-4C27-B4C3-05639C9DEA6E}" srcId="{B4CAFF2B-F48A-475D-A74B-F11EA60472EE}" destId="{5E6E67A6-1142-49F9-9E2D-AC8AC927BD2D}" srcOrd="0" destOrd="0" parTransId="{CDB048A7-84E0-46E2-A101-30F21C27CCF8}" sibTransId="{8AE6DA7E-1D24-49C8-8CD7-BD41C16C4F3A}"/>
    <dgm:cxn modelId="{CAF9BB67-C634-4FF0-8D11-ADF57B54234A}" type="presOf" srcId="{5E6E67A6-1142-49F9-9E2D-AC8AC927BD2D}" destId="{C40D7911-4F3D-4B5C-BAAC-37282AF2ADC9}" srcOrd="0" destOrd="0" presId="urn:microsoft.com/office/officeart/2005/8/layout/arrow3"/>
    <dgm:cxn modelId="{FC96D666-5303-4084-A0EE-C6E793B034BD}" srcId="{B4CAFF2B-F48A-475D-A74B-F11EA60472EE}" destId="{CE3749D8-14B3-48A3-9EFE-1CBE9220195C}" srcOrd="1" destOrd="0" parTransId="{FC689867-710A-47C6-8C25-60A1B75E2EC7}" sibTransId="{9F48D865-C649-4808-83DA-011B31DE56A5}"/>
    <dgm:cxn modelId="{0A89D22C-DD72-4ABA-A39F-C883E80DEA42}" type="presOf" srcId="{CE3749D8-14B3-48A3-9EFE-1CBE9220195C}" destId="{5F2AC7C9-CDAF-4CF6-83FB-AA9DC95AFF8E}" srcOrd="0" destOrd="0" presId="urn:microsoft.com/office/officeart/2005/8/layout/arrow3"/>
    <dgm:cxn modelId="{AB41D565-1AA4-49C4-AF7D-61EFC4A57EBB}" type="presParOf" srcId="{B327B63A-CCB8-4B52-98D1-4001BD962016}" destId="{904BBB9C-55E4-442F-9006-11341FD98C45}" srcOrd="0" destOrd="0" presId="urn:microsoft.com/office/officeart/2005/8/layout/arrow3"/>
    <dgm:cxn modelId="{87B11BCE-3FB8-4A23-A658-65D5175DFC53}" type="presParOf" srcId="{B327B63A-CCB8-4B52-98D1-4001BD962016}" destId="{7F93A643-66AB-4993-9BD7-A2E7D60FE9F4}" srcOrd="1" destOrd="0" presId="urn:microsoft.com/office/officeart/2005/8/layout/arrow3"/>
    <dgm:cxn modelId="{23B15D0A-9FAB-4748-89E3-30CCBD93DC9F}" type="presParOf" srcId="{B327B63A-CCB8-4B52-98D1-4001BD962016}" destId="{C40D7911-4F3D-4B5C-BAAC-37282AF2ADC9}" srcOrd="2" destOrd="0" presId="urn:microsoft.com/office/officeart/2005/8/layout/arrow3"/>
    <dgm:cxn modelId="{D7A15709-36DA-4A83-9244-D33F1D426CEB}" type="presParOf" srcId="{B327B63A-CCB8-4B52-98D1-4001BD962016}" destId="{E277CAF5-482A-493F-B283-28BC5C98B4D8}" srcOrd="3" destOrd="0" presId="urn:microsoft.com/office/officeart/2005/8/layout/arrow3"/>
    <dgm:cxn modelId="{A03820FA-6B10-4061-BB6A-1B5F00AC788F}" type="presParOf" srcId="{B327B63A-CCB8-4B52-98D1-4001BD962016}" destId="{5F2AC7C9-CDAF-4CF6-83FB-AA9DC95AFF8E}"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9DECD-AD07-4BAB-A6E2-734574A63E5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2B496AC-BE3E-4576-B2CE-52EE40759171}">
      <dgm:prSet phldrT="[Text]"/>
      <dgm:spPr/>
      <dgm:t>
        <a:bodyPr/>
        <a:lstStyle/>
        <a:p>
          <a:r>
            <a:rPr lang="en-US" dirty="0" smtClean="0"/>
            <a:t>Small and Local vs. Large and Nationwide</a:t>
          </a:r>
          <a:endParaRPr lang="en-US" dirty="0"/>
        </a:p>
      </dgm:t>
    </dgm:pt>
    <dgm:pt modelId="{C0589FA1-64C5-4ABC-A8DC-D945CDD0DF78}" type="parTrans" cxnId="{E0FC7382-BB8E-4CF9-91B5-1A68EE793D2E}">
      <dgm:prSet/>
      <dgm:spPr/>
      <dgm:t>
        <a:bodyPr/>
        <a:lstStyle/>
        <a:p>
          <a:endParaRPr lang="en-US"/>
        </a:p>
      </dgm:t>
    </dgm:pt>
    <dgm:pt modelId="{A3807049-E8F2-453A-B425-3FD59565D272}" type="sibTrans" cxnId="{E0FC7382-BB8E-4CF9-91B5-1A68EE793D2E}">
      <dgm:prSet/>
      <dgm:spPr/>
      <dgm:t>
        <a:bodyPr/>
        <a:lstStyle/>
        <a:p>
          <a:endParaRPr lang="en-US"/>
        </a:p>
      </dgm:t>
    </dgm:pt>
    <dgm:pt modelId="{16686912-974F-4008-8500-8FCCC251E0FC}">
      <dgm:prSet phldrT="[Text]"/>
      <dgm:spPr/>
      <dgm:t>
        <a:bodyPr/>
        <a:lstStyle/>
        <a:p>
          <a:r>
            <a:rPr lang="en-US" dirty="0" smtClean="0"/>
            <a:t>Specialized Math and Test Prep </a:t>
          </a:r>
          <a:endParaRPr lang="en-US" dirty="0"/>
        </a:p>
      </dgm:t>
    </dgm:pt>
    <dgm:pt modelId="{155F3D53-08C7-4FDE-AB5A-03BCBE163902}" type="parTrans" cxnId="{98C039B2-F5D7-472D-98D0-A8FB2E54AF7C}">
      <dgm:prSet/>
      <dgm:spPr/>
      <dgm:t>
        <a:bodyPr/>
        <a:lstStyle/>
        <a:p>
          <a:endParaRPr lang="en-US"/>
        </a:p>
      </dgm:t>
    </dgm:pt>
    <dgm:pt modelId="{4D605934-ADAA-4866-A3DB-6F4E7A2F1DDD}" type="sibTrans" cxnId="{98C039B2-F5D7-472D-98D0-A8FB2E54AF7C}">
      <dgm:prSet/>
      <dgm:spPr/>
      <dgm:t>
        <a:bodyPr/>
        <a:lstStyle/>
        <a:p>
          <a:endParaRPr lang="en-US"/>
        </a:p>
      </dgm:t>
    </dgm:pt>
    <dgm:pt modelId="{8DD246CD-7134-4885-A122-9D64E49F4AE1}">
      <dgm:prSet phldrT="[Text]"/>
      <dgm:spPr/>
      <dgm:t>
        <a:bodyPr/>
        <a:lstStyle/>
        <a:p>
          <a:r>
            <a:rPr lang="en-US" dirty="0" smtClean="0"/>
            <a:t>Offers Flexibility: Group &amp; Individualized Tutoring</a:t>
          </a:r>
          <a:endParaRPr lang="en-US" dirty="0"/>
        </a:p>
      </dgm:t>
    </dgm:pt>
    <dgm:pt modelId="{A635EA0B-39F2-4BE3-8E2D-EEA5833AFDA8}" type="parTrans" cxnId="{D59A29FD-E61C-4A95-98D7-43985A558B1A}">
      <dgm:prSet/>
      <dgm:spPr/>
      <dgm:t>
        <a:bodyPr/>
        <a:lstStyle/>
        <a:p>
          <a:endParaRPr lang="en-US"/>
        </a:p>
      </dgm:t>
    </dgm:pt>
    <dgm:pt modelId="{D018EF7E-A696-4DAA-85CF-5CE8D9ED89F9}" type="sibTrans" cxnId="{D59A29FD-E61C-4A95-98D7-43985A558B1A}">
      <dgm:prSet/>
      <dgm:spPr/>
      <dgm:t>
        <a:bodyPr/>
        <a:lstStyle/>
        <a:p>
          <a:endParaRPr lang="en-US"/>
        </a:p>
      </dgm:t>
    </dgm:pt>
    <dgm:pt modelId="{617E7BBB-BB2C-4A8A-8A3E-37E3F568D40A}" type="pres">
      <dgm:prSet presAssocID="{F979DECD-AD07-4BAB-A6E2-734574A63E51}" presName="Name0" presStyleCnt="0">
        <dgm:presLayoutVars>
          <dgm:chMax val="7"/>
          <dgm:chPref val="7"/>
          <dgm:dir/>
        </dgm:presLayoutVars>
      </dgm:prSet>
      <dgm:spPr/>
      <dgm:t>
        <a:bodyPr/>
        <a:lstStyle/>
        <a:p>
          <a:endParaRPr lang="en-US"/>
        </a:p>
      </dgm:t>
    </dgm:pt>
    <dgm:pt modelId="{13F4CD12-D88E-46DB-BEF8-5704E821B3B7}" type="pres">
      <dgm:prSet presAssocID="{F979DECD-AD07-4BAB-A6E2-734574A63E51}" presName="Name1" presStyleCnt="0"/>
      <dgm:spPr/>
    </dgm:pt>
    <dgm:pt modelId="{3DC8EBEB-ADFD-4D00-B59A-318986CB17F6}" type="pres">
      <dgm:prSet presAssocID="{F979DECD-AD07-4BAB-A6E2-734574A63E51}" presName="cycle" presStyleCnt="0"/>
      <dgm:spPr/>
    </dgm:pt>
    <dgm:pt modelId="{660352B4-5A1E-4323-90BB-FC4B0A5D7113}" type="pres">
      <dgm:prSet presAssocID="{F979DECD-AD07-4BAB-A6E2-734574A63E51}" presName="srcNode" presStyleLbl="node1" presStyleIdx="0" presStyleCnt="3"/>
      <dgm:spPr/>
    </dgm:pt>
    <dgm:pt modelId="{1ED26B2A-4860-483E-A127-36CC3BE9877F}" type="pres">
      <dgm:prSet presAssocID="{F979DECD-AD07-4BAB-A6E2-734574A63E51}" presName="conn" presStyleLbl="parChTrans1D2" presStyleIdx="0" presStyleCnt="1"/>
      <dgm:spPr/>
      <dgm:t>
        <a:bodyPr/>
        <a:lstStyle/>
        <a:p>
          <a:endParaRPr lang="en-US"/>
        </a:p>
      </dgm:t>
    </dgm:pt>
    <dgm:pt modelId="{FBEEB7DF-8973-482A-851E-CCA6AD3E0D83}" type="pres">
      <dgm:prSet presAssocID="{F979DECD-AD07-4BAB-A6E2-734574A63E51}" presName="extraNode" presStyleLbl="node1" presStyleIdx="0" presStyleCnt="3"/>
      <dgm:spPr/>
    </dgm:pt>
    <dgm:pt modelId="{B4B5EF9A-D5E7-4CA4-9753-193486B8359F}" type="pres">
      <dgm:prSet presAssocID="{F979DECD-AD07-4BAB-A6E2-734574A63E51}" presName="dstNode" presStyleLbl="node1" presStyleIdx="0" presStyleCnt="3"/>
      <dgm:spPr/>
    </dgm:pt>
    <dgm:pt modelId="{EB1AD479-FABD-48D1-BF23-E0DF331F8AA2}" type="pres">
      <dgm:prSet presAssocID="{42B496AC-BE3E-4576-B2CE-52EE40759171}" presName="text_1" presStyleLbl="node1" presStyleIdx="0" presStyleCnt="3">
        <dgm:presLayoutVars>
          <dgm:bulletEnabled val="1"/>
        </dgm:presLayoutVars>
      </dgm:prSet>
      <dgm:spPr/>
      <dgm:t>
        <a:bodyPr/>
        <a:lstStyle/>
        <a:p>
          <a:endParaRPr lang="en-US"/>
        </a:p>
      </dgm:t>
    </dgm:pt>
    <dgm:pt modelId="{13577639-D487-4DDB-8595-F7D42E487AF6}" type="pres">
      <dgm:prSet presAssocID="{42B496AC-BE3E-4576-B2CE-52EE40759171}" presName="accent_1" presStyleCnt="0"/>
      <dgm:spPr/>
    </dgm:pt>
    <dgm:pt modelId="{57D0094A-C475-40F9-BE11-3C8FF4607773}" type="pres">
      <dgm:prSet presAssocID="{42B496AC-BE3E-4576-B2CE-52EE40759171}" presName="accentRepeatNode" presStyleLbl="solidFgAcc1" presStyleIdx="0" presStyleCnt="3"/>
      <dgm:spPr>
        <a:blipFill rotWithShape="0">
          <a:blip xmlns:r="http://schemas.openxmlformats.org/officeDocument/2006/relationships" r:embed="rId1"/>
          <a:stretch>
            <a:fillRect/>
          </a:stretch>
        </a:blipFill>
      </dgm:spPr>
    </dgm:pt>
    <dgm:pt modelId="{E8840BEA-3CBF-4712-96C3-4C123457ED80}" type="pres">
      <dgm:prSet presAssocID="{16686912-974F-4008-8500-8FCCC251E0FC}" presName="text_2" presStyleLbl="node1" presStyleIdx="1" presStyleCnt="3">
        <dgm:presLayoutVars>
          <dgm:bulletEnabled val="1"/>
        </dgm:presLayoutVars>
      </dgm:prSet>
      <dgm:spPr/>
      <dgm:t>
        <a:bodyPr/>
        <a:lstStyle/>
        <a:p>
          <a:endParaRPr lang="en-US"/>
        </a:p>
      </dgm:t>
    </dgm:pt>
    <dgm:pt modelId="{992BD7B8-CC2A-40D7-91F8-591B9A8BC695}" type="pres">
      <dgm:prSet presAssocID="{16686912-974F-4008-8500-8FCCC251E0FC}" presName="accent_2" presStyleCnt="0"/>
      <dgm:spPr/>
    </dgm:pt>
    <dgm:pt modelId="{B6C001B0-CC87-4A39-BF25-5F6CB998F82A}" type="pres">
      <dgm:prSet presAssocID="{16686912-974F-4008-8500-8FCCC251E0FC}" presName="accentRepeatNode" presStyleLbl="solidFgAcc1" presStyleIdx="1" presStyleCnt="3"/>
      <dgm:spPr>
        <a:blipFill rotWithShape="0">
          <a:blip xmlns:r="http://schemas.openxmlformats.org/officeDocument/2006/relationships" r:embed="rId2"/>
          <a:stretch>
            <a:fillRect/>
          </a:stretch>
        </a:blipFill>
      </dgm:spPr>
    </dgm:pt>
    <dgm:pt modelId="{67C426EC-8F28-439D-A741-20B502C0155D}" type="pres">
      <dgm:prSet presAssocID="{8DD246CD-7134-4885-A122-9D64E49F4AE1}" presName="text_3" presStyleLbl="node1" presStyleIdx="2" presStyleCnt="3">
        <dgm:presLayoutVars>
          <dgm:bulletEnabled val="1"/>
        </dgm:presLayoutVars>
      </dgm:prSet>
      <dgm:spPr/>
      <dgm:t>
        <a:bodyPr/>
        <a:lstStyle/>
        <a:p>
          <a:endParaRPr lang="en-US"/>
        </a:p>
      </dgm:t>
    </dgm:pt>
    <dgm:pt modelId="{4929320E-CC9A-4DBE-A7C2-8AB65CF279D8}" type="pres">
      <dgm:prSet presAssocID="{8DD246CD-7134-4885-A122-9D64E49F4AE1}" presName="accent_3" presStyleCnt="0"/>
      <dgm:spPr/>
    </dgm:pt>
    <dgm:pt modelId="{A7A88CF6-E9C1-4B2E-A5CB-74601D2F02A9}" type="pres">
      <dgm:prSet presAssocID="{8DD246CD-7134-4885-A122-9D64E49F4AE1}" presName="accentRepeatNode" presStyleLbl="solidFgAcc1" presStyleIdx="2" presStyleCnt="3"/>
      <dgm:spPr>
        <a:blipFill rotWithShape="0">
          <a:blip xmlns:r="http://schemas.openxmlformats.org/officeDocument/2006/relationships" r:embed="rId3"/>
          <a:stretch>
            <a:fillRect/>
          </a:stretch>
        </a:blipFill>
      </dgm:spPr>
    </dgm:pt>
  </dgm:ptLst>
  <dgm:cxnLst>
    <dgm:cxn modelId="{E0FC7382-BB8E-4CF9-91B5-1A68EE793D2E}" srcId="{F979DECD-AD07-4BAB-A6E2-734574A63E51}" destId="{42B496AC-BE3E-4576-B2CE-52EE40759171}" srcOrd="0" destOrd="0" parTransId="{C0589FA1-64C5-4ABC-A8DC-D945CDD0DF78}" sibTransId="{A3807049-E8F2-453A-B425-3FD59565D272}"/>
    <dgm:cxn modelId="{57D6F332-792F-4B1E-B26B-6DEC815318E5}" type="presOf" srcId="{8DD246CD-7134-4885-A122-9D64E49F4AE1}" destId="{67C426EC-8F28-439D-A741-20B502C0155D}" srcOrd="0" destOrd="0" presId="urn:microsoft.com/office/officeart/2008/layout/VerticalCurvedList"/>
    <dgm:cxn modelId="{DE859108-810B-48FB-8E65-513C1AB570DA}" type="presOf" srcId="{F979DECD-AD07-4BAB-A6E2-734574A63E51}" destId="{617E7BBB-BB2C-4A8A-8A3E-37E3F568D40A}" srcOrd="0" destOrd="0" presId="urn:microsoft.com/office/officeart/2008/layout/VerticalCurvedList"/>
    <dgm:cxn modelId="{2BD0B72F-23AF-4F79-9FAF-9D8663922174}" type="presOf" srcId="{A3807049-E8F2-453A-B425-3FD59565D272}" destId="{1ED26B2A-4860-483E-A127-36CC3BE9877F}" srcOrd="0" destOrd="0" presId="urn:microsoft.com/office/officeart/2008/layout/VerticalCurvedList"/>
    <dgm:cxn modelId="{98C039B2-F5D7-472D-98D0-A8FB2E54AF7C}" srcId="{F979DECD-AD07-4BAB-A6E2-734574A63E51}" destId="{16686912-974F-4008-8500-8FCCC251E0FC}" srcOrd="1" destOrd="0" parTransId="{155F3D53-08C7-4FDE-AB5A-03BCBE163902}" sibTransId="{4D605934-ADAA-4866-A3DB-6F4E7A2F1DDD}"/>
    <dgm:cxn modelId="{D59A29FD-E61C-4A95-98D7-43985A558B1A}" srcId="{F979DECD-AD07-4BAB-A6E2-734574A63E51}" destId="{8DD246CD-7134-4885-A122-9D64E49F4AE1}" srcOrd="2" destOrd="0" parTransId="{A635EA0B-39F2-4BE3-8E2D-EEA5833AFDA8}" sibTransId="{D018EF7E-A696-4DAA-85CF-5CE8D9ED89F9}"/>
    <dgm:cxn modelId="{9B97CF97-3FD3-449C-95D8-A1B93966C48B}" type="presOf" srcId="{16686912-974F-4008-8500-8FCCC251E0FC}" destId="{E8840BEA-3CBF-4712-96C3-4C123457ED80}" srcOrd="0" destOrd="0" presId="urn:microsoft.com/office/officeart/2008/layout/VerticalCurvedList"/>
    <dgm:cxn modelId="{C347ED20-A626-434A-AA41-90967F007BB7}" type="presOf" srcId="{42B496AC-BE3E-4576-B2CE-52EE40759171}" destId="{EB1AD479-FABD-48D1-BF23-E0DF331F8AA2}" srcOrd="0" destOrd="0" presId="urn:microsoft.com/office/officeart/2008/layout/VerticalCurvedList"/>
    <dgm:cxn modelId="{9AD9D2E5-606E-4DB2-AAE8-0D5604076518}" type="presParOf" srcId="{617E7BBB-BB2C-4A8A-8A3E-37E3F568D40A}" destId="{13F4CD12-D88E-46DB-BEF8-5704E821B3B7}" srcOrd="0" destOrd="0" presId="urn:microsoft.com/office/officeart/2008/layout/VerticalCurvedList"/>
    <dgm:cxn modelId="{BB85AE44-F38A-430E-9DF0-4D3364F16392}" type="presParOf" srcId="{13F4CD12-D88E-46DB-BEF8-5704E821B3B7}" destId="{3DC8EBEB-ADFD-4D00-B59A-318986CB17F6}" srcOrd="0" destOrd="0" presId="urn:microsoft.com/office/officeart/2008/layout/VerticalCurvedList"/>
    <dgm:cxn modelId="{518B2C8F-B2E6-4CC0-8620-F9BF0AF430E6}" type="presParOf" srcId="{3DC8EBEB-ADFD-4D00-B59A-318986CB17F6}" destId="{660352B4-5A1E-4323-90BB-FC4B0A5D7113}" srcOrd="0" destOrd="0" presId="urn:microsoft.com/office/officeart/2008/layout/VerticalCurvedList"/>
    <dgm:cxn modelId="{7A97F3B2-516B-48A9-A24C-3B60360FF33C}" type="presParOf" srcId="{3DC8EBEB-ADFD-4D00-B59A-318986CB17F6}" destId="{1ED26B2A-4860-483E-A127-36CC3BE9877F}" srcOrd="1" destOrd="0" presId="urn:microsoft.com/office/officeart/2008/layout/VerticalCurvedList"/>
    <dgm:cxn modelId="{C332A6B8-8D03-4412-83CF-BE20C1C68BC8}" type="presParOf" srcId="{3DC8EBEB-ADFD-4D00-B59A-318986CB17F6}" destId="{FBEEB7DF-8973-482A-851E-CCA6AD3E0D83}" srcOrd="2" destOrd="0" presId="urn:microsoft.com/office/officeart/2008/layout/VerticalCurvedList"/>
    <dgm:cxn modelId="{20B5E818-F17A-4760-B024-CDFAC48787A7}" type="presParOf" srcId="{3DC8EBEB-ADFD-4D00-B59A-318986CB17F6}" destId="{B4B5EF9A-D5E7-4CA4-9753-193486B8359F}" srcOrd="3" destOrd="0" presId="urn:microsoft.com/office/officeart/2008/layout/VerticalCurvedList"/>
    <dgm:cxn modelId="{6251472B-B177-4473-AF32-147A4A0065DB}" type="presParOf" srcId="{13F4CD12-D88E-46DB-BEF8-5704E821B3B7}" destId="{EB1AD479-FABD-48D1-BF23-E0DF331F8AA2}" srcOrd="1" destOrd="0" presId="urn:microsoft.com/office/officeart/2008/layout/VerticalCurvedList"/>
    <dgm:cxn modelId="{97DF0FE4-41EA-4BE3-8C4A-A7FF342B5BF0}" type="presParOf" srcId="{13F4CD12-D88E-46DB-BEF8-5704E821B3B7}" destId="{13577639-D487-4DDB-8595-F7D42E487AF6}" srcOrd="2" destOrd="0" presId="urn:microsoft.com/office/officeart/2008/layout/VerticalCurvedList"/>
    <dgm:cxn modelId="{E8F6523C-AD69-4DB2-9AD4-F63013BDC5F1}" type="presParOf" srcId="{13577639-D487-4DDB-8595-F7D42E487AF6}" destId="{57D0094A-C475-40F9-BE11-3C8FF4607773}" srcOrd="0" destOrd="0" presId="urn:microsoft.com/office/officeart/2008/layout/VerticalCurvedList"/>
    <dgm:cxn modelId="{A5F213E5-3319-4A09-A037-0896C030985A}" type="presParOf" srcId="{13F4CD12-D88E-46DB-BEF8-5704E821B3B7}" destId="{E8840BEA-3CBF-4712-96C3-4C123457ED80}" srcOrd="3" destOrd="0" presId="urn:microsoft.com/office/officeart/2008/layout/VerticalCurvedList"/>
    <dgm:cxn modelId="{2020B9FB-51E5-44D2-901B-6ADE29FE7886}" type="presParOf" srcId="{13F4CD12-D88E-46DB-BEF8-5704E821B3B7}" destId="{992BD7B8-CC2A-40D7-91F8-591B9A8BC695}" srcOrd="4" destOrd="0" presId="urn:microsoft.com/office/officeart/2008/layout/VerticalCurvedList"/>
    <dgm:cxn modelId="{521D9DFE-FE03-4563-9D7E-31ED08EACFDB}" type="presParOf" srcId="{992BD7B8-CC2A-40D7-91F8-591B9A8BC695}" destId="{B6C001B0-CC87-4A39-BF25-5F6CB998F82A}" srcOrd="0" destOrd="0" presId="urn:microsoft.com/office/officeart/2008/layout/VerticalCurvedList"/>
    <dgm:cxn modelId="{11076615-6E82-4A3D-B9F8-8023223DFEC9}" type="presParOf" srcId="{13F4CD12-D88E-46DB-BEF8-5704E821B3B7}" destId="{67C426EC-8F28-439D-A741-20B502C0155D}" srcOrd="5" destOrd="0" presId="urn:microsoft.com/office/officeart/2008/layout/VerticalCurvedList"/>
    <dgm:cxn modelId="{A3F1A3AD-D4E7-4376-90BF-C1422942EEE0}" type="presParOf" srcId="{13F4CD12-D88E-46DB-BEF8-5704E821B3B7}" destId="{4929320E-CC9A-4DBE-A7C2-8AB65CF279D8}" srcOrd="6" destOrd="0" presId="urn:microsoft.com/office/officeart/2008/layout/VerticalCurvedList"/>
    <dgm:cxn modelId="{0D954DFA-3B32-459F-9B5E-CDD07E1AA9AC}" type="presParOf" srcId="{4929320E-CC9A-4DBE-A7C2-8AB65CF279D8}" destId="{A7A88CF6-E9C1-4B2E-A5CB-74601D2F02A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8D9C5F-A60E-45E8-B1AC-495FDD798A65}" type="doc">
      <dgm:prSet loTypeId="urn:microsoft.com/office/officeart/2005/8/layout/arrow2" loCatId="process" qsTypeId="urn:microsoft.com/office/officeart/2005/8/quickstyle/simple1" qsCatId="simple" csTypeId="urn:microsoft.com/office/officeart/2005/8/colors/accent1_2" csCatId="accent1" phldr="1"/>
      <dgm:spPr/>
    </dgm:pt>
    <dgm:pt modelId="{8480FDC6-BEE4-45B4-9278-590C2B48A2CC}">
      <dgm:prSet phldrT="[Text]"/>
      <dgm:spPr/>
      <dgm:t>
        <a:bodyPr/>
        <a:lstStyle/>
        <a:p>
          <a:r>
            <a:rPr lang="en-US" b="1" dirty="0" smtClean="0"/>
            <a:t>	Provide High Quality Tutoring</a:t>
          </a:r>
          <a:endParaRPr lang="en-US" b="1" dirty="0"/>
        </a:p>
      </dgm:t>
    </dgm:pt>
    <dgm:pt modelId="{E8633559-0A78-4AD7-A8E2-7343A54AEA85}" type="parTrans" cxnId="{5209F8BA-0420-46BF-9DB2-3B48B5995CEB}">
      <dgm:prSet/>
      <dgm:spPr/>
      <dgm:t>
        <a:bodyPr/>
        <a:lstStyle/>
        <a:p>
          <a:endParaRPr lang="en-US"/>
        </a:p>
      </dgm:t>
    </dgm:pt>
    <dgm:pt modelId="{BE81C043-A7A0-4096-8793-AD526E3500F7}" type="sibTrans" cxnId="{5209F8BA-0420-46BF-9DB2-3B48B5995CEB}">
      <dgm:prSet/>
      <dgm:spPr/>
      <dgm:t>
        <a:bodyPr/>
        <a:lstStyle/>
        <a:p>
          <a:endParaRPr lang="en-US"/>
        </a:p>
      </dgm:t>
    </dgm:pt>
    <dgm:pt modelId="{42923396-F0C1-420F-BBBD-AFE646FA5DCB}">
      <dgm:prSet phldrT="[Text]"/>
      <dgm:spPr/>
      <dgm:t>
        <a:bodyPr/>
        <a:lstStyle/>
        <a:p>
          <a:r>
            <a:rPr lang="en-US" b="1" dirty="0" smtClean="0"/>
            <a:t>Effective Marketing Strategy</a:t>
          </a:r>
          <a:endParaRPr lang="en-US" b="1" dirty="0"/>
        </a:p>
      </dgm:t>
    </dgm:pt>
    <dgm:pt modelId="{DCB33508-143E-4127-B354-C590FAB96439}" type="parTrans" cxnId="{DCACA353-EDA0-4C13-9D0A-CCC430C4093E}">
      <dgm:prSet/>
      <dgm:spPr/>
      <dgm:t>
        <a:bodyPr/>
        <a:lstStyle/>
        <a:p>
          <a:endParaRPr lang="en-US"/>
        </a:p>
      </dgm:t>
    </dgm:pt>
    <dgm:pt modelId="{66CCB4F1-3045-4C18-A948-DB32C69AB91F}" type="sibTrans" cxnId="{DCACA353-EDA0-4C13-9D0A-CCC430C4093E}">
      <dgm:prSet/>
      <dgm:spPr/>
      <dgm:t>
        <a:bodyPr/>
        <a:lstStyle/>
        <a:p>
          <a:endParaRPr lang="en-US"/>
        </a:p>
      </dgm:t>
    </dgm:pt>
    <dgm:pt modelId="{67D2CEBE-C291-4975-8AB5-2F5BD7E39BE6}">
      <dgm:prSet phldrT="[Text]"/>
      <dgm:spPr/>
      <dgm:t>
        <a:bodyPr/>
        <a:lstStyle/>
        <a:p>
          <a:r>
            <a:rPr lang="en-US" b="1" dirty="0" smtClean="0"/>
            <a:t>Reputation</a:t>
          </a:r>
          <a:endParaRPr lang="en-US" b="1" dirty="0"/>
        </a:p>
      </dgm:t>
    </dgm:pt>
    <dgm:pt modelId="{2BD26DE9-3F71-4033-890B-1D4704F88474}" type="parTrans" cxnId="{2D6FDF81-5080-4D9A-8D59-DE5F609C94A4}">
      <dgm:prSet/>
      <dgm:spPr/>
      <dgm:t>
        <a:bodyPr/>
        <a:lstStyle/>
        <a:p>
          <a:endParaRPr lang="en-US"/>
        </a:p>
      </dgm:t>
    </dgm:pt>
    <dgm:pt modelId="{D76E09CA-CEE2-48F6-9637-5DA2053268A1}" type="sibTrans" cxnId="{2D6FDF81-5080-4D9A-8D59-DE5F609C94A4}">
      <dgm:prSet/>
      <dgm:spPr/>
      <dgm:t>
        <a:bodyPr/>
        <a:lstStyle/>
        <a:p>
          <a:endParaRPr lang="en-US"/>
        </a:p>
      </dgm:t>
    </dgm:pt>
    <dgm:pt modelId="{0F0ADC90-C85B-4708-AECE-F8A8B2392A44}" type="pres">
      <dgm:prSet presAssocID="{D68D9C5F-A60E-45E8-B1AC-495FDD798A65}" presName="arrowDiagram" presStyleCnt="0">
        <dgm:presLayoutVars>
          <dgm:chMax val="5"/>
          <dgm:dir/>
          <dgm:resizeHandles val="exact"/>
        </dgm:presLayoutVars>
      </dgm:prSet>
      <dgm:spPr/>
    </dgm:pt>
    <dgm:pt modelId="{C9D6469A-C00E-4E76-90E9-C303590B5A51}" type="pres">
      <dgm:prSet presAssocID="{D68D9C5F-A60E-45E8-B1AC-495FDD798A65}" presName="arrow" presStyleLbl="bgShp" presStyleIdx="0" presStyleCnt="1"/>
      <dgm:spPr>
        <a:solidFill>
          <a:schemeClr val="accent1">
            <a:lumMod val="60000"/>
            <a:lumOff val="40000"/>
          </a:schemeClr>
        </a:solidFill>
      </dgm:spPr>
    </dgm:pt>
    <dgm:pt modelId="{AA10B26E-FA6C-4792-AD97-ACC06AF317A8}" type="pres">
      <dgm:prSet presAssocID="{D68D9C5F-A60E-45E8-B1AC-495FDD798A65}" presName="arrowDiagram3" presStyleCnt="0"/>
      <dgm:spPr/>
    </dgm:pt>
    <dgm:pt modelId="{E72C28D4-C4E5-421C-A2FE-E9159B2984A2}" type="pres">
      <dgm:prSet presAssocID="{8480FDC6-BEE4-45B4-9278-590C2B48A2CC}" presName="bullet3a" presStyleLbl="node1" presStyleIdx="0" presStyleCnt="3"/>
      <dgm:spPr>
        <a:solidFill>
          <a:srgbClr val="0070C0"/>
        </a:solidFill>
      </dgm:spPr>
    </dgm:pt>
    <dgm:pt modelId="{0848792F-6339-4AE2-903A-5888553DD92F}" type="pres">
      <dgm:prSet presAssocID="{8480FDC6-BEE4-45B4-9278-590C2B48A2CC}" presName="textBox3a" presStyleLbl="revTx" presStyleIdx="0" presStyleCnt="3" custScaleX="187554" custLinFactNeighborX="-21410" custLinFactNeighborY="-10387">
        <dgm:presLayoutVars>
          <dgm:bulletEnabled val="1"/>
        </dgm:presLayoutVars>
      </dgm:prSet>
      <dgm:spPr/>
      <dgm:t>
        <a:bodyPr/>
        <a:lstStyle/>
        <a:p>
          <a:endParaRPr lang="en-US"/>
        </a:p>
      </dgm:t>
    </dgm:pt>
    <dgm:pt modelId="{A87FFB67-8714-45A9-B847-BB6EE7F43A03}" type="pres">
      <dgm:prSet presAssocID="{42923396-F0C1-420F-BBBD-AFE646FA5DCB}" presName="bullet3b" presStyleLbl="node1" presStyleIdx="1" presStyleCnt="3"/>
      <dgm:spPr>
        <a:solidFill>
          <a:srgbClr val="0070C0"/>
        </a:solidFill>
      </dgm:spPr>
    </dgm:pt>
    <dgm:pt modelId="{859B8A00-9ECF-4ED2-A7B1-8ACC3260C142}" type="pres">
      <dgm:prSet presAssocID="{42923396-F0C1-420F-BBBD-AFE646FA5DCB}" presName="textBox3b" presStyleLbl="revTx" presStyleIdx="1" presStyleCnt="3" custScaleX="215682" custScaleY="84951" custLinFactNeighborX="-67101" custLinFactNeighborY="-37216">
        <dgm:presLayoutVars>
          <dgm:bulletEnabled val="1"/>
        </dgm:presLayoutVars>
      </dgm:prSet>
      <dgm:spPr/>
      <dgm:t>
        <a:bodyPr/>
        <a:lstStyle/>
        <a:p>
          <a:endParaRPr lang="en-US"/>
        </a:p>
      </dgm:t>
    </dgm:pt>
    <dgm:pt modelId="{35B546FE-EF13-45D4-8A39-2C186AD9F456}" type="pres">
      <dgm:prSet presAssocID="{67D2CEBE-C291-4975-8AB5-2F5BD7E39BE6}" presName="bullet3c" presStyleLbl="node1" presStyleIdx="2" presStyleCnt="3"/>
      <dgm:spPr>
        <a:solidFill>
          <a:srgbClr val="0070C0"/>
        </a:solidFill>
      </dgm:spPr>
    </dgm:pt>
    <dgm:pt modelId="{E0E76F26-2378-45A6-A803-B1DBCA6DCB1F}" type="pres">
      <dgm:prSet presAssocID="{67D2CEBE-C291-4975-8AB5-2F5BD7E39BE6}" presName="textBox3c" presStyleLbl="revTx" presStyleIdx="2" presStyleCnt="3" custScaleX="158333" custScaleY="81842">
        <dgm:presLayoutVars>
          <dgm:bulletEnabled val="1"/>
        </dgm:presLayoutVars>
      </dgm:prSet>
      <dgm:spPr/>
      <dgm:t>
        <a:bodyPr/>
        <a:lstStyle/>
        <a:p>
          <a:endParaRPr lang="en-US"/>
        </a:p>
      </dgm:t>
    </dgm:pt>
  </dgm:ptLst>
  <dgm:cxnLst>
    <dgm:cxn modelId="{03DAFBF5-C3EA-4A5A-BCBE-3F1E95EA314F}" type="presOf" srcId="{8480FDC6-BEE4-45B4-9278-590C2B48A2CC}" destId="{0848792F-6339-4AE2-903A-5888553DD92F}" srcOrd="0" destOrd="0" presId="urn:microsoft.com/office/officeart/2005/8/layout/arrow2"/>
    <dgm:cxn modelId="{8F30D38E-3A00-41FF-8F81-B163974F0B82}" type="presOf" srcId="{42923396-F0C1-420F-BBBD-AFE646FA5DCB}" destId="{859B8A00-9ECF-4ED2-A7B1-8ACC3260C142}" srcOrd="0" destOrd="0" presId="urn:microsoft.com/office/officeart/2005/8/layout/arrow2"/>
    <dgm:cxn modelId="{AA17E4A8-EDF2-4119-A560-1F22BC6EE478}" type="presOf" srcId="{D68D9C5F-A60E-45E8-B1AC-495FDD798A65}" destId="{0F0ADC90-C85B-4708-AECE-F8A8B2392A44}" srcOrd="0" destOrd="0" presId="urn:microsoft.com/office/officeart/2005/8/layout/arrow2"/>
    <dgm:cxn modelId="{2D6FDF81-5080-4D9A-8D59-DE5F609C94A4}" srcId="{D68D9C5F-A60E-45E8-B1AC-495FDD798A65}" destId="{67D2CEBE-C291-4975-8AB5-2F5BD7E39BE6}" srcOrd="2" destOrd="0" parTransId="{2BD26DE9-3F71-4033-890B-1D4704F88474}" sibTransId="{D76E09CA-CEE2-48F6-9637-5DA2053268A1}"/>
    <dgm:cxn modelId="{DCACA353-EDA0-4C13-9D0A-CCC430C4093E}" srcId="{D68D9C5F-A60E-45E8-B1AC-495FDD798A65}" destId="{42923396-F0C1-420F-BBBD-AFE646FA5DCB}" srcOrd="1" destOrd="0" parTransId="{DCB33508-143E-4127-B354-C590FAB96439}" sibTransId="{66CCB4F1-3045-4C18-A948-DB32C69AB91F}"/>
    <dgm:cxn modelId="{F775270C-D53F-4D1F-9720-B29AFEAECF94}" type="presOf" srcId="{67D2CEBE-C291-4975-8AB5-2F5BD7E39BE6}" destId="{E0E76F26-2378-45A6-A803-B1DBCA6DCB1F}" srcOrd="0" destOrd="0" presId="urn:microsoft.com/office/officeart/2005/8/layout/arrow2"/>
    <dgm:cxn modelId="{5209F8BA-0420-46BF-9DB2-3B48B5995CEB}" srcId="{D68D9C5F-A60E-45E8-B1AC-495FDD798A65}" destId="{8480FDC6-BEE4-45B4-9278-590C2B48A2CC}" srcOrd="0" destOrd="0" parTransId="{E8633559-0A78-4AD7-A8E2-7343A54AEA85}" sibTransId="{BE81C043-A7A0-4096-8793-AD526E3500F7}"/>
    <dgm:cxn modelId="{F8AC472F-CD26-4F80-8398-B03F1A79862E}" type="presParOf" srcId="{0F0ADC90-C85B-4708-AECE-F8A8B2392A44}" destId="{C9D6469A-C00E-4E76-90E9-C303590B5A51}" srcOrd="0" destOrd="0" presId="urn:microsoft.com/office/officeart/2005/8/layout/arrow2"/>
    <dgm:cxn modelId="{3DEED914-37E0-4BE2-BCCF-3163903AACFE}" type="presParOf" srcId="{0F0ADC90-C85B-4708-AECE-F8A8B2392A44}" destId="{AA10B26E-FA6C-4792-AD97-ACC06AF317A8}" srcOrd="1" destOrd="0" presId="urn:microsoft.com/office/officeart/2005/8/layout/arrow2"/>
    <dgm:cxn modelId="{B6AB4CED-D0B4-4A34-AEA4-23852323B727}" type="presParOf" srcId="{AA10B26E-FA6C-4792-AD97-ACC06AF317A8}" destId="{E72C28D4-C4E5-421C-A2FE-E9159B2984A2}" srcOrd="0" destOrd="0" presId="urn:microsoft.com/office/officeart/2005/8/layout/arrow2"/>
    <dgm:cxn modelId="{3C5A39E0-B75D-49F6-B419-240A96ADCE35}" type="presParOf" srcId="{AA10B26E-FA6C-4792-AD97-ACC06AF317A8}" destId="{0848792F-6339-4AE2-903A-5888553DD92F}" srcOrd="1" destOrd="0" presId="urn:microsoft.com/office/officeart/2005/8/layout/arrow2"/>
    <dgm:cxn modelId="{3BA6EA91-D6FF-44CB-A20D-681E2801FFB2}" type="presParOf" srcId="{AA10B26E-FA6C-4792-AD97-ACC06AF317A8}" destId="{A87FFB67-8714-45A9-B847-BB6EE7F43A03}" srcOrd="2" destOrd="0" presId="urn:microsoft.com/office/officeart/2005/8/layout/arrow2"/>
    <dgm:cxn modelId="{A2B67509-0337-4CF1-89F7-AE47839F7A5E}" type="presParOf" srcId="{AA10B26E-FA6C-4792-AD97-ACC06AF317A8}" destId="{859B8A00-9ECF-4ED2-A7B1-8ACC3260C142}" srcOrd="3" destOrd="0" presId="urn:microsoft.com/office/officeart/2005/8/layout/arrow2"/>
    <dgm:cxn modelId="{4ABFD86F-A7AE-4F13-ACD9-1A6772E3A698}" type="presParOf" srcId="{AA10B26E-FA6C-4792-AD97-ACC06AF317A8}" destId="{35B546FE-EF13-45D4-8A39-2C186AD9F456}" srcOrd="4" destOrd="0" presId="urn:microsoft.com/office/officeart/2005/8/layout/arrow2"/>
    <dgm:cxn modelId="{E65C9C21-AB25-4209-ACCB-AE6C6D24975C}" type="presParOf" srcId="{AA10B26E-FA6C-4792-AD97-ACC06AF317A8}" destId="{E0E76F26-2378-45A6-A803-B1DBCA6DCB1F}"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77F381-F55E-47E7-9118-A21211A5E2D1}" type="doc">
      <dgm:prSet loTypeId="urn:microsoft.com/office/officeart/2005/8/layout/pyramid2" loCatId="pyramid" qsTypeId="urn:microsoft.com/office/officeart/2005/8/quickstyle/simple1" qsCatId="simple" csTypeId="urn:microsoft.com/office/officeart/2005/8/colors/accent1_2" csCatId="accent1" phldr="1"/>
      <dgm:spPr/>
    </dgm:pt>
    <dgm:pt modelId="{F6661964-5F7C-4C14-8DC1-7A77942D1FE3}">
      <dgm:prSet phldrT="[Text]"/>
      <dgm:spPr/>
      <dgm:t>
        <a:bodyPr/>
        <a:lstStyle/>
        <a:p>
          <a:r>
            <a:rPr lang="en-US" dirty="0" smtClean="0"/>
            <a:t>Hiring Guidelines</a:t>
          </a:r>
          <a:endParaRPr lang="en-US" dirty="0"/>
        </a:p>
      </dgm:t>
    </dgm:pt>
    <dgm:pt modelId="{7EF563B4-20A0-43E4-815D-161393D1C4F1}" type="parTrans" cxnId="{D9F85760-742D-4365-9849-604F1F22DC80}">
      <dgm:prSet/>
      <dgm:spPr/>
      <dgm:t>
        <a:bodyPr/>
        <a:lstStyle/>
        <a:p>
          <a:endParaRPr lang="en-US"/>
        </a:p>
      </dgm:t>
    </dgm:pt>
    <dgm:pt modelId="{2D1D8871-4DFA-494A-A1C6-1D110DBD787D}" type="sibTrans" cxnId="{D9F85760-742D-4365-9849-604F1F22DC80}">
      <dgm:prSet/>
      <dgm:spPr/>
      <dgm:t>
        <a:bodyPr/>
        <a:lstStyle/>
        <a:p>
          <a:endParaRPr lang="en-US"/>
        </a:p>
      </dgm:t>
    </dgm:pt>
    <dgm:pt modelId="{363AB307-F0C0-4741-99DA-FD7E5A8A0D27}">
      <dgm:prSet phldrT="[Text]"/>
      <dgm:spPr/>
      <dgm:t>
        <a:bodyPr/>
        <a:lstStyle/>
        <a:p>
          <a:r>
            <a:rPr lang="en-US" dirty="0" smtClean="0"/>
            <a:t>Setting Goals</a:t>
          </a:r>
          <a:endParaRPr lang="en-US" dirty="0"/>
        </a:p>
      </dgm:t>
    </dgm:pt>
    <dgm:pt modelId="{9A419F26-D1D4-4446-A9B9-87DBE0BFD84A}" type="parTrans" cxnId="{BC8B9F6A-79E6-4139-9F3F-C93DF6B65D24}">
      <dgm:prSet/>
      <dgm:spPr/>
      <dgm:t>
        <a:bodyPr/>
        <a:lstStyle/>
        <a:p>
          <a:endParaRPr lang="en-US"/>
        </a:p>
      </dgm:t>
    </dgm:pt>
    <dgm:pt modelId="{3C1F17FF-41F1-4AAC-BDF5-3303368403DB}" type="sibTrans" cxnId="{BC8B9F6A-79E6-4139-9F3F-C93DF6B65D24}">
      <dgm:prSet/>
      <dgm:spPr/>
      <dgm:t>
        <a:bodyPr/>
        <a:lstStyle/>
        <a:p>
          <a:endParaRPr lang="en-US"/>
        </a:p>
      </dgm:t>
    </dgm:pt>
    <dgm:pt modelId="{137D1EF8-2897-42C0-95D8-8D72603B3CE1}">
      <dgm:prSet phldrT="[Text]"/>
      <dgm:spPr/>
      <dgm:t>
        <a:bodyPr/>
        <a:lstStyle/>
        <a:p>
          <a:r>
            <a:rPr lang="en-US" dirty="0" smtClean="0"/>
            <a:t>Customer Reviews</a:t>
          </a:r>
          <a:endParaRPr lang="en-US" dirty="0"/>
        </a:p>
      </dgm:t>
    </dgm:pt>
    <dgm:pt modelId="{2C630BDB-9C2E-4A19-9679-59714527C329}" type="parTrans" cxnId="{FB974A72-58B8-4356-A0D6-85C4E7B22979}">
      <dgm:prSet/>
      <dgm:spPr/>
      <dgm:t>
        <a:bodyPr/>
        <a:lstStyle/>
        <a:p>
          <a:endParaRPr lang="en-US"/>
        </a:p>
      </dgm:t>
    </dgm:pt>
    <dgm:pt modelId="{50C62EBC-A5E0-4AA7-B703-931C9E4073A1}" type="sibTrans" cxnId="{FB974A72-58B8-4356-A0D6-85C4E7B22979}">
      <dgm:prSet/>
      <dgm:spPr/>
      <dgm:t>
        <a:bodyPr/>
        <a:lstStyle/>
        <a:p>
          <a:endParaRPr lang="en-US"/>
        </a:p>
      </dgm:t>
    </dgm:pt>
    <dgm:pt modelId="{3725B65F-838E-4C32-A962-AFCD5D181320}" type="pres">
      <dgm:prSet presAssocID="{A277F381-F55E-47E7-9118-A21211A5E2D1}" presName="compositeShape" presStyleCnt="0">
        <dgm:presLayoutVars>
          <dgm:dir/>
          <dgm:resizeHandles/>
        </dgm:presLayoutVars>
      </dgm:prSet>
      <dgm:spPr/>
    </dgm:pt>
    <dgm:pt modelId="{2BED68D6-EA39-42C3-A88B-80B0154E0671}" type="pres">
      <dgm:prSet presAssocID="{A277F381-F55E-47E7-9118-A21211A5E2D1}" presName="pyramid" presStyleLbl="node1" presStyleIdx="0" presStyleCnt="1"/>
      <dgm:spPr/>
    </dgm:pt>
    <dgm:pt modelId="{572BDBBF-993F-4AF5-8DD1-C0DA69FCE21A}" type="pres">
      <dgm:prSet presAssocID="{A277F381-F55E-47E7-9118-A21211A5E2D1}" presName="theList" presStyleCnt="0"/>
      <dgm:spPr/>
    </dgm:pt>
    <dgm:pt modelId="{A0512B6A-709D-4136-B475-9B1389804B8A}" type="pres">
      <dgm:prSet presAssocID="{F6661964-5F7C-4C14-8DC1-7A77942D1FE3}" presName="aNode" presStyleLbl="fgAcc1" presStyleIdx="0" presStyleCnt="3">
        <dgm:presLayoutVars>
          <dgm:bulletEnabled val="1"/>
        </dgm:presLayoutVars>
      </dgm:prSet>
      <dgm:spPr/>
      <dgm:t>
        <a:bodyPr/>
        <a:lstStyle/>
        <a:p>
          <a:endParaRPr lang="en-US"/>
        </a:p>
      </dgm:t>
    </dgm:pt>
    <dgm:pt modelId="{2F6A769F-29C9-47D8-B5C2-C835A6FB050D}" type="pres">
      <dgm:prSet presAssocID="{F6661964-5F7C-4C14-8DC1-7A77942D1FE3}" presName="aSpace" presStyleCnt="0"/>
      <dgm:spPr/>
    </dgm:pt>
    <dgm:pt modelId="{F4D0B0A6-DB83-4E41-A999-33AB1B5D7AC6}" type="pres">
      <dgm:prSet presAssocID="{363AB307-F0C0-4741-99DA-FD7E5A8A0D27}" presName="aNode" presStyleLbl="fgAcc1" presStyleIdx="1" presStyleCnt="3">
        <dgm:presLayoutVars>
          <dgm:bulletEnabled val="1"/>
        </dgm:presLayoutVars>
      </dgm:prSet>
      <dgm:spPr/>
      <dgm:t>
        <a:bodyPr/>
        <a:lstStyle/>
        <a:p>
          <a:endParaRPr lang="en-US"/>
        </a:p>
      </dgm:t>
    </dgm:pt>
    <dgm:pt modelId="{D3D7C6ED-6DA6-43D2-82D5-46A996AEA594}" type="pres">
      <dgm:prSet presAssocID="{363AB307-F0C0-4741-99DA-FD7E5A8A0D27}" presName="aSpace" presStyleCnt="0"/>
      <dgm:spPr/>
    </dgm:pt>
    <dgm:pt modelId="{A7C1038C-3EDF-4D6E-BAEB-C53F1CD2F53C}" type="pres">
      <dgm:prSet presAssocID="{137D1EF8-2897-42C0-95D8-8D72603B3CE1}" presName="aNode" presStyleLbl="fgAcc1" presStyleIdx="2" presStyleCnt="3">
        <dgm:presLayoutVars>
          <dgm:bulletEnabled val="1"/>
        </dgm:presLayoutVars>
      </dgm:prSet>
      <dgm:spPr/>
      <dgm:t>
        <a:bodyPr/>
        <a:lstStyle/>
        <a:p>
          <a:endParaRPr lang="en-US"/>
        </a:p>
      </dgm:t>
    </dgm:pt>
    <dgm:pt modelId="{F2D1236E-FEE3-45D0-937F-858B1754FB44}" type="pres">
      <dgm:prSet presAssocID="{137D1EF8-2897-42C0-95D8-8D72603B3CE1}" presName="aSpace" presStyleCnt="0"/>
      <dgm:spPr/>
    </dgm:pt>
  </dgm:ptLst>
  <dgm:cxnLst>
    <dgm:cxn modelId="{BC8B9F6A-79E6-4139-9F3F-C93DF6B65D24}" srcId="{A277F381-F55E-47E7-9118-A21211A5E2D1}" destId="{363AB307-F0C0-4741-99DA-FD7E5A8A0D27}" srcOrd="1" destOrd="0" parTransId="{9A419F26-D1D4-4446-A9B9-87DBE0BFD84A}" sibTransId="{3C1F17FF-41F1-4AAC-BDF5-3303368403DB}"/>
    <dgm:cxn modelId="{95A0E3F0-4B29-4495-AEDA-0443761F5BF2}" type="presOf" srcId="{363AB307-F0C0-4741-99DA-FD7E5A8A0D27}" destId="{F4D0B0A6-DB83-4E41-A999-33AB1B5D7AC6}" srcOrd="0" destOrd="0" presId="urn:microsoft.com/office/officeart/2005/8/layout/pyramid2"/>
    <dgm:cxn modelId="{FB974A72-58B8-4356-A0D6-85C4E7B22979}" srcId="{A277F381-F55E-47E7-9118-A21211A5E2D1}" destId="{137D1EF8-2897-42C0-95D8-8D72603B3CE1}" srcOrd="2" destOrd="0" parTransId="{2C630BDB-9C2E-4A19-9679-59714527C329}" sibTransId="{50C62EBC-A5E0-4AA7-B703-931C9E4073A1}"/>
    <dgm:cxn modelId="{06CB7B98-497A-4E23-BAD4-445EE3CC9116}" type="presOf" srcId="{137D1EF8-2897-42C0-95D8-8D72603B3CE1}" destId="{A7C1038C-3EDF-4D6E-BAEB-C53F1CD2F53C}" srcOrd="0" destOrd="0" presId="urn:microsoft.com/office/officeart/2005/8/layout/pyramid2"/>
    <dgm:cxn modelId="{6D42E8C4-CB3A-4F47-A16D-2EA5E8576172}" type="presOf" srcId="{F6661964-5F7C-4C14-8DC1-7A77942D1FE3}" destId="{A0512B6A-709D-4136-B475-9B1389804B8A}" srcOrd="0" destOrd="0" presId="urn:microsoft.com/office/officeart/2005/8/layout/pyramid2"/>
    <dgm:cxn modelId="{9E0366C8-45B5-48CB-8F6E-F6188728BAAA}" type="presOf" srcId="{A277F381-F55E-47E7-9118-A21211A5E2D1}" destId="{3725B65F-838E-4C32-A962-AFCD5D181320}" srcOrd="0" destOrd="0" presId="urn:microsoft.com/office/officeart/2005/8/layout/pyramid2"/>
    <dgm:cxn modelId="{D9F85760-742D-4365-9849-604F1F22DC80}" srcId="{A277F381-F55E-47E7-9118-A21211A5E2D1}" destId="{F6661964-5F7C-4C14-8DC1-7A77942D1FE3}" srcOrd="0" destOrd="0" parTransId="{7EF563B4-20A0-43E4-815D-161393D1C4F1}" sibTransId="{2D1D8871-4DFA-494A-A1C6-1D110DBD787D}"/>
    <dgm:cxn modelId="{6C12DF6E-5EE8-403C-860A-A2D65E516DB1}" type="presParOf" srcId="{3725B65F-838E-4C32-A962-AFCD5D181320}" destId="{2BED68D6-EA39-42C3-A88B-80B0154E0671}" srcOrd="0" destOrd="0" presId="urn:microsoft.com/office/officeart/2005/8/layout/pyramid2"/>
    <dgm:cxn modelId="{8F1FF66F-A4F8-411D-87FC-CEEFF04FFCFE}" type="presParOf" srcId="{3725B65F-838E-4C32-A962-AFCD5D181320}" destId="{572BDBBF-993F-4AF5-8DD1-C0DA69FCE21A}" srcOrd="1" destOrd="0" presId="urn:microsoft.com/office/officeart/2005/8/layout/pyramid2"/>
    <dgm:cxn modelId="{0812D033-6612-4482-8717-596033D2236F}" type="presParOf" srcId="{572BDBBF-993F-4AF5-8DD1-C0DA69FCE21A}" destId="{A0512B6A-709D-4136-B475-9B1389804B8A}" srcOrd="0" destOrd="0" presId="urn:microsoft.com/office/officeart/2005/8/layout/pyramid2"/>
    <dgm:cxn modelId="{83C28CEA-ADD7-4860-9ADD-F24D36F94E49}" type="presParOf" srcId="{572BDBBF-993F-4AF5-8DD1-C0DA69FCE21A}" destId="{2F6A769F-29C9-47D8-B5C2-C835A6FB050D}" srcOrd="1" destOrd="0" presId="urn:microsoft.com/office/officeart/2005/8/layout/pyramid2"/>
    <dgm:cxn modelId="{C9C0B40A-6421-4B3E-9C82-0122BFB85715}" type="presParOf" srcId="{572BDBBF-993F-4AF5-8DD1-C0DA69FCE21A}" destId="{F4D0B0A6-DB83-4E41-A999-33AB1B5D7AC6}" srcOrd="2" destOrd="0" presId="urn:microsoft.com/office/officeart/2005/8/layout/pyramid2"/>
    <dgm:cxn modelId="{AAEC2C30-A754-4031-BBAD-F55C75F48F74}" type="presParOf" srcId="{572BDBBF-993F-4AF5-8DD1-C0DA69FCE21A}" destId="{D3D7C6ED-6DA6-43D2-82D5-46A996AEA594}" srcOrd="3" destOrd="0" presId="urn:microsoft.com/office/officeart/2005/8/layout/pyramid2"/>
    <dgm:cxn modelId="{B5EDDA48-9F2A-46FB-94C0-AD309EE51878}" type="presParOf" srcId="{572BDBBF-993F-4AF5-8DD1-C0DA69FCE21A}" destId="{A7C1038C-3EDF-4D6E-BAEB-C53F1CD2F53C}" srcOrd="4" destOrd="0" presId="urn:microsoft.com/office/officeart/2005/8/layout/pyramid2"/>
    <dgm:cxn modelId="{25D5B624-44B0-4D90-8955-C2167E7B586F}" type="presParOf" srcId="{572BDBBF-993F-4AF5-8DD1-C0DA69FCE21A}" destId="{F2D1236E-FEE3-45D0-937F-858B1754FB44}"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427B41-FB0E-4DE1-A100-DD73ECFB22C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99F3586C-2273-4688-9169-EC8D36AF1C7A}">
      <dgm:prSet phldrT="[Text]"/>
      <dgm:spPr/>
      <dgm:t>
        <a:bodyPr/>
        <a:lstStyle/>
        <a:p>
          <a:r>
            <a:rPr lang="en-US" dirty="0" smtClean="0"/>
            <a:t>Schedule Appointment</a:t>
          </a:r>
          <a:endParaRPr lang="en-US" dirty="0"/>
        </a:p>
      </dgm:t>
    </dgm:pt>
    <dgm:pt modelId="{08CDE586-4302-4A4E-B023-7F48BB97C003}" type="parTrans" cxnId="{639A3576-D887-4AED-B942-B718D0E4A10B}">
      <dgm:prSet/>
      <dgm:spPr/>
      <dgm:t>
        <a:bodyPr/>
        <a:lstStyle/>
        <a:p>
          <a:endParaRPr lang="en-US"/>
        </a:p>
      </dgm:t>
    </dgm:pt>
    <dgm:pt modelId="{6C815DA0-CC44-45E6-8E5D-278AAB03682C}" type="sibTrans" cxnId="{639A3576-D887-4AED-B942-B718D0E4A10B}">
      <dgm:prSet/>
      <dgm:spPr/>
      <dgm:t>
        <a:bodyPr/>
        <a:lstStyle/>
        <a:p>
          <a:endParaRPr lang="en-US"/>
        </a:p>
      </dgm:t>
    </dgm:pt>
    <dgm:pt modelId="{0ACE3382-5BCE-4C99-8EA1-51F047FD5906}">
      <dgm:prSet phldrT="[Text]"/>
      <dgm:spPr/>
      <dgm:t>
        <a:bodyPr/>
        <a:lstStyle/>
        <a:p>
          <a:r>
            <a:rPr lang="en-US" dirty="0" smtClean="0"/>
            <a:t>Enter Lasell Tutoring Center</a:t>
          </a:r>
          <a:endParaRPr lang="en-US" dirty="0"/>
        </a:p>
      </dgm:t>
    </dgm:pt>
    <dgm:pt modelId="{5DB43DA1-381E-4170-B659-D04D6E97FE10}" type="parTrans" cxnId="{98C4FC62-F033-4726-8DE1-FAFE44DB46AD}">
      <dgm:prSet/>
      <dgm:spPr/>
      <dgm:t>
        <a:bodyPr/>
        <a:lstStyle/>
        <a:p>
          <a:endParaRPr lang="en-US"/>
        </a:p>
      </dgm:t>
    </dgm:pt>
    <dgm:pt modelId="{541F1F7D-D8AC-4959-A469-23CEB8FE4EA6}" type="sibTrans" cxnId="{98C4FC62-F033-4726-8DE1-FAFE44DB46AD}">
      <dgm:prSet/>
      <dgm:spPr/>
      <dgm:t>
        <a:bodyPr/>
        <a:lstStyle/>
        <a:p>
          <a:endParaRPr lang="en-US"/>
        </a:p>
      </dgm:t>
    </dgm:pt>
    <dgm:pt modelId="{B9DFC06A-6BE8-4D16-86D7-B105CC7BE812}">
      <dgm:prSet phldrT="[Text]"/>
      <dgm:spPr/>
      <dgm:t>
        <a:bodyPr/>
        <a:lstStyle/>
        <a:p>
          <a:r>
            <a:rPr lang="en-US" dirty="0" smtClean="0"/>
            <a:t>Check in with Admin</a:t>
          </a:r>
          <a:endParaRPr lang="en-US" dirty="0"/>
        </a:p>
      </dgm:t>
    </dgm:pt>
    <dgm:pt modelId="{718F29A1-3B53-4BC8-BAE6-883EB0E194FD}" type="parTrans" cxnId="{3362BDB1-F457-438C-9407-61D12571E932}">
      <dgm:prSet/>
      <dgm:spPr/>
      <dgm:t>
        <a:bodyPr/>
        <a:lstStyle/>
        <a:p>
          <a:endParaRPr lang="en-US"/>
        </a:p>
      </dgm:t>
    </dgm:pt>
    <dgm:pt modelId="{479DE29C-64EC-4592-80EC-A368A7E22F91}" type="sibTrans" cxnId="{3362BDB1-F457-438C-9407-61D12571E932}">
      <dgm:prSet/>
      <dgm:spPr/>
      <dgm:t>
        <a:bodyPr/>
        <a:lstStyle/>
        <a:p>
          <a:endParaRPr lang="en-US"/>
        </a:p>
      </dgm:t>
    </dgm:pt>
    <dgm:pt modelId="{1F92A1C2-EBFF-4D16-8F2D-38E7901A3E93}">
      <dgm:prSet phldrT="[Text]"/>
      <dgm:spPr/>
      <dgm:t>
        <a:bodyPr/>
        <a:lstStyle/>
        <a:p>
          <a:r>
            <a:rPr lang="en-US" dirty="0" smtClean="0"/>
            <a:t>Meet with Tutor</a:t>
          </a:r>
          <a:endParaRPr lang="en-US" dirty="0"/>
        </a:p>
      </dgm:t>
    </dgm:pt>
    <dgm:pt modelId="{78ACAB85-9C31-44A9-B3D6-AB085A1116F5}" type="parTrans" cxnId="{82C43E03-B4B8-41BB-9797-052DD1AF41E2}">
      <dgm:prSet/>
      <dgm:spPr/>
      <dgm:t>
        <a:bodyPr/>
        <a:lstStyle/>
        <a:p>
          <a:endParaRPr lang="en-US"/>
        </a:p>
      </dgm:t>
    </dgm:pt>
    <dgm:pt modelId="{D897B534-E1A4-4945-9B7A-CCF022D4ABB9}" type="sibTrans" cxnId="{82C43E03-B4B8-41BB-9797-052DD1AF41E2}">
      <dgm:prSet/>
      <dgm:spPr/>
      <dgm:t>
        <a:bodyPr/>
        <a:lstStyle/>
        <a:p>
          <a:endParaRPr lang="en-US"/>
        </a:p>
      </dgm:t>
    </dgm:pt>
    <dgm:pt modelId="{2493492A-7470-4AE5-BD39-C603CA767613}">
      <dgm:prSet phldrT="[Text]"/>
      <dgm:spPr/>
      <dgm:t>
        <a:bodyPr/>
        <a:lstStyle/>
        <a:p>
          <a:r>
            <a:rPr lang="en-US" dirty="0" smtClean="0"/>
            <a:t>Cover Today’s Material</a:t>
          </a:r>
          <a:endParaRPr lang="en-US" dirty="0"/>
        </a:p>
      </dgm:t>
    </dgm:pt>
    <dgm:pt modelId="{CA11323D-B119-4100-82C8-D36AEFE7E035}" type="parTrans" cxnId="{ED08CABE-811E-4511-9A00-F4BCC585C614}">
      <dgm:prSet/>
      <dgm:spPr/>
      <dgm:t>
        <a:bodyPr/>
        <a:lstStyle/>
        <a:p>
          <a:endParaRPr lang="en-US"/>
        </a:p>
      </dgm:t>
    </dgm:pt>
    <dgm:pt modelId="{6C19C7F4-01D3-4DB1-A843-5ED9577FC942}" type="sibTrans" cxnId="{ED08CABE-811E-4511-9A00-F4BCC585C614}">
      <dgm:prSet/>
      <dgm:spPr/>
      <dgm:t>
        <a:bodyPr/>
        <a:lstStyle/>
        <a:p>
          <a:endParaRPr lang="en-US"/>
        </a:p>
      </dgm:t>
    </dgm:pt>
    <dgm:pt modelId="{CBB2938A-AAC7-4255-8A31-F20CDA9EFFEA}">
      <dgm:prSet phldrT="[Text]"/>
      <dgm:spPr/>
      <dgm:t>
        <a:bodyPr/>
        <a:lstStyle/>
        <a:p>
          <a:r>
            <a:rPr lang="en-US" dirty="0" smtClean="0"/>
            <a:t>Record Homework Assignment</a:t>
          </a:r>
          <a:endParaRPr lang="en-US" dirty="0"/>
        </a:p>
      </dgm:t>
    </dgm:pt>
    <dgm:pt modelId="{6F9F6415-3C30-4FBB-B2C8-D32A46D8D171}" type="parTrans" cxnId="{FC30BDC7-E357-4ADB-843C-F1510213198A}">
      <dgm:prSet/>
      <dgm:spPr/>
      <dgm:t>
        <a:bodyPr/>
        <a:lstStyle/>
        <a:p>
          <a:endParaRPr lang="en-US"/>
        </a:p>
      </dgm:t>
    </dgm:pt>
    <dgm:pt modelId="{551F8FF2-EB52-4084-9C17-824B281B0F24}" type="sibTrans" cxnId="{FC30BDC7-E357-4ADB-843C-F1510213198A}">
      <dgm:prSet/>
      <dgm:spPr/>
      <dgm:t>
        <a:bodyPr/>
        <a:lstStyle/>
        <a:p>
          <a:endParaRPr lang="en-US"/>
        </a:p>
      </dgm:t>
    </dgm:pt>
    <dgm:pt modelId="{560EADD0-BC9B-41DF-B4C8-4DA6057FF656}">
      <dgm:prSet phldrT="[Text]"/>
      <dgm:spPr/>
      <dgm:t>
        <a:bodyPr/>
        <a:lstStyle/>
        <a:p>
          <a:r>
            <a:rPr lang="en-US" dirty="0" smtClean="0"/>
            <a:t>Check Out </a:t>
          </a:r>
          <a:endParaRPr lang="en-US" dirty="0"/>
        </a:p>
      </dgm:t>
    </dgm:pt>
    <dgm:pt modelId="{558081A5-B8DB-4956-8710-07FA46B8E3E4}" type="parTrans" cxnId="{F8BD4C2F-1DC6-464D-89CB-EB4E4D56AA7D}">
      <dgm:prSet/>
      <dgm:spPr/>
      <dgm:t>
        <a:bodyPr/>
        <a:lstStyle/>
        <a:p>
          <a:endParaRPr lang="en-US"/>
        </a:p>
      </dgm:t>
    </dgm:pt>
    <dgm:pt modelId="{20D52872-D784-4BC9-A1EE-080416AC863A}" type="sibTrans" cxnId="{F8BD4C2F-1DC6-464D-89CB-EB4E4D56AA7D}">
      <dgm:prSet/>
      <dgm:spPr/>
      <dgm:t>
        <a:bodyPr/>
        <a:lstStyle/>
        <a:p>
          <a:endParaRPr lang="en-US"/>
        </a:p>
      </dgm:t>
    </dgm:pt>
    <dgm:pt modelId="{EC409047-5D2E-4596-AD49-CC48FE87DE64}">
      <dgm:prSet phldrT="[Text]"/>
      <dgm:spPr/>
      <dgm:t>
        <a:bodyPr/>
        <a:lstStyle/>
        <a:p>
          <a:r>
            <a:rPr lang="en-US" dirty="0" smtClean="0"/>
            <a:t>Make Payment</a:t>
          </a:r>
          <a:endParaRPr lang="en-US" dirty="0"/>
        </a:p>
      </dgm:t>
    </dgm:pt>
    <dgm:pt modelId="{7C358A43-F3F9-4530-BFA7-A2825E30DB31}" type="parTrans" cxnId="{6082C692-D961-4771-B666-215F55BDF97A}">
      <dgm:prSet/>
      <dgm:spPr/>
      <dgm:t>
        <a:bodyPr/>
        <a:lstStyle/>
        <a:p>
          <a:endParaRPr lang="en-US"/>
        </a:p>
      </dgm:t>
    </dgm:pt>
    <dgm:pt modelId="{3C58F4D3-14D3-4BA1-9590-B660A011587C}" type="sibTrans" cxnId="{6082C692-D961-4771-B666-215F55BDF97A}">
      <dgm:prSet/>
      <dgm:spPr/>
      <dgm:t>
        <a:bodyPr/>
        <a:lstStyle/>
        <a:p>
          <a:endParaRPr lang="en-US"/>
        </a:p>
      </dgm:t>
    </dgm:pt>
    <dgm:pt modelId="{1D5AE67D-39FB-45E9-A792-37E3F5B70C9D}">
      <dgm:prSet phldrT="[Text]"/>
      <dgm:spPr/>
      <dgm:t>
        <a:bodyPr/>
        <a:lstStyle/>
        <a:p>
          <a:r>
            <a:rPr lang="en-US" dirty="0" smtClean="0"/>
            <a:t>Leave Tutoring Center</a:t>
          </a:r>
          <a:endParaRPr lang="en-US" dirty="0"/>
        </a:p>
      </dgm:t>
    </dgm:pt>
    <dgm:pt modelId="{D0290EEF-9612-40B9-B075-D334B40705EA}" type="parTrans" cxnId="{43853619-92C0-465E-8CD9-ACDE645AF746}">
      <dgm:prSet/>
      <dgm:spPr/>
      <dgm:t>
        <a:bodyPr/>
        <a:lstStyle/>
        <a:p>
          <a:endParaRPr lang="en-US"/>
        </a:p>
      </dgm:t>
    </dgm:pt>
    <dgm:pt modelId="{D2189AE8-9F30-419D-98C0-1F085289898A}" type="sibTrans" cxnId="{43853619-92C0-465E-8CD9-ACDE645AF746}">
      <dgm:prSet/>
      <dgm:spPr/>
      <dgm:t>
        <a:bodyPr/>
        <a:lstStyle/>
        <a:p>
          <a:endParaRPr lang="en-US"/>
        </a:p>
      </dgm:t>
    </dgm:pt>
    <dgm:pt modelId="{07581D6F-C92E-46A1-B1ED-CD4D04292717}" type="pres">
      <dgm:prSet presAssocID="{46427B41-FB0E-4DE1-A100-DD73ECFB22C3}" presName="Name0" presStyleCnt="0">
        <dgm:presLayoutVars>
          <dgm:chPref val="3"/>
          <dgm:dir/>
          <dgm:animLvl val="lvl"/>
          <dgm:resizeHandles/>
        </dgm:presLayoutVars>
      </dgm:prSet>
      <dgm:spPr/>
      <dgm:t>
        <a:bodyPr/>
        <a:lstStyle/>
        <a:p>
          <a:endParaRPr lang="en-US"/>
        </a:p>
      </dgm:t>
    </dgm:pt>
    <dgm:pt modelId="{52B55866-5458-4F8F-A9D2-61678F345689}" type="pres">
      <dgm:prSet presAssocID="{99F3586C-2273-4688-9169-EC8D36AF1C7A}" presName="horFlow" presStyleCnt="0"/>
      <dgm:spPr/>
    </dgm:pt>
    <dgm:pt modelId="{099AF029-2968-4E1A-BCFB-E98C459E2707}" type="pres">
      <dgm:prSet presAssocID="{99F3586C-2273-4688-9169-EC8D36AF1C7A}" presName="bigChev" presStyleLbl="node1" presStyleIdx="0" presStyleCnt="3"/>
      <dgm:spPr/>
      <dgm:t>
        <a:bodyPr/>
        <a:lstStyle/>
        <a:p>
          <a:endParaRPr lang="en-US"/>
        </a:p>
      </dgm:t>
    </dgm:pt>
    <dgm:pt modelId="{850B8ACF-EBDB-4474-B2EE-92DCB96B2567}" type="pres">
      <dgm:prSet presAssocID="{5DB43DA1-381E-4170-B659-D04D6E97FE10}" presName="parTrans" presStyleCnt="0"/>
      <dgm:spPr/>
    </dgm:pt>
    <dgm:pt modelId="{DE4BB993-0B20-4AF8-97EA-694D948C970A}" type="pres">
      <dgm:prSet presAssocID="{0ACE3382-5BCE-4C99-8EA1-51F047FD5906}" presName="node" presStyleLbl="alignAccFollowNode1" presStyleIdx="0" presStyleCnt="6">
        <dgm:presLayoutVars>
          <dgm:bulletEnabled val="1"/>
        </dgm:presLayoutVars>
      </dgm:prSet>
      <dgm:spPr/>
      <dgm:t>
        <a:bodyPr/>
        <a:lstStyle/>
        <a:p>
          <a:endParaRPr lang="en-US"/>
        </a:p>
      </dgm:t>
    </dgm:pt>
    <dgm:pt modelId="{E2BB1475-955D-4057-876A-292462E070B4}" type="pres">
      <dgm:prSet presAssocID="{541F1F7D-D8AC-4959-A469-23CEB8FE4EA6}" presName="sibTrans" presStyleCnt="0"/>
      <dgm:spPr/>
    </dgm:pt>
    <dgm:pt modelId="{29356676-49DF-49FB-8953-CE68E7AE1588}" type="pres">
      <dgm:prSet presAssocID="{B9DFC06A-6BE8-4D16-86D7-B105CC7BE812}" presName="node" presStyleLbl="alignAccFollowNode1" presStyleIdx="1" presStyleCnt="6">
        <dgm:presLayoutVars>
          <dgm:bulletEnabled val="1"/>
        </dgm:presLayoutVars>
      </dgm:prSet>
      <dgm:spPr/>
      <dgm:t>
        <a:bodyPr/>
        <a:lstStyle/>
        <a:p>
          <a:endParaRPr lang="en-US"/>
        </a:p>
      </dgm:t>
    </dgm:pt>
    <dgm:pt modelId="{00C7E69D-F60C-4CDF-B83F-15658B5370E5}" type="pres">
      <dgm:prSet presAssocID="{99F3586C-2273-4688-9169-EC8D36AF1C7A}" presName="vSp" presStyleCnt="0"/>
      <dgm:spPr/>
    </dgm:pt>
    <dgm:pt modelId="{8028D5DC-195D-4C0B-B21A-58028DA87127}" type="pres">
      <dgm:prSet presAssocID="{1F92A1C2-EBFF-4D16-8F2D-38E7901A3E93}" presName="horFlow" presStyleCnt="0"/>
      <dgm:spPr/>
    </dgm:pt>
    <dgm:pt modelId="{43432ADD-4428-4174-B924-C7392E0CC276}" type="pres">
      <dgm:prSet presAssocID="{1F92A1C2-EBFF-4D16-8F2D-38E7901A3E93}" presName="bigChev" presStyleLbl="node1" presStyleIdx="1" presStyleCnt="3"/>
      <dgm:spPr/>
      <dgm:t>
        <a:bodyPr/>
        <a:lstStyle/>
        <a:p>
          <a:endParaRPr lang="en-US"/>
        </a:p>
      </dgm:t>
    </dgm:pt>
    <dgm:pt modelId="{BD5D9351-4CDB-474A-A4EC-6BE4B8CC7C46}" type="pres">
      <dgm:prSet presAssocID="{CA11323D-B119-4100-82C8-D36AEFE7E035}" presName="parTrans" presStyleCnt="0"/>
      <dgm:spPr/>
    </dgm:pt>
    <dgm:pt modelId="{2B7D7372-5984-437F-98BC-38BBE18F8262}" type="pres">
      <dgm:prSet presAssocID="{2493492A-7470-4AE5-BD39-C603CA767613}" presName="node" presStyleLbl="alignAccFollowNode1" presStyleIdx="2" presStyleCnt="6">
        <dgm:presLayoutVars>
          <dgm:bulletEnabled val="1"/>
        </dgm:presLayoutVars>
      </dgm:prSet>
      <dgm:spPr/>
      <dgm:t>
        <a:bodyPr/>
        <a:lstStyle/>
        <a:p>
          <a:endParaRPr lang="en-US"/>
        </a:p>
      </dgm:t>
    </dgm:pt>
    <dgm:pt modelId="{C3E2B325-FED0-4DA5-8956-F6D9F844EF1D}" type="pres">
      <dgm:prSet presAssocID="{6C19C7F4-01D3-4DB1-A843-5ED9577FC942}" presName="sibTrans" presStyleCnt="0"/>
      <dgm:spPr/>
    </dgm:pt>
    <dgm:pt modelId="{DEA8715D-9951-46BD-9D76-05E0FFFAD2C5}" type="pres">
      <dgm:prSet presAssocID="{CBB2938A-AAC7-4255-8A31-F20CDA9EFFEA}" presName="node" presStyleLbl="alignAccFollowNode1" presStyleIdx="3" presStyleCnt="6">
        <dgm:presLayoutVars>
          <dgm:bulletEnabled val="1"/>
        </dgm:presLayoutVars>
      </dgm:prSet>
      <dgm:spPr/>
      <dgm:t>
        <a:bodyPr/>
        <a:lstStyle/>
        <a:p>
          <a:endParaRPr lang="en-US"/>
        </a:p>
      </dgm:t>
    </dgm:pt>
    <dgm:pt modelId="{E27B476E-7C02-4431-8210-CA0EC0A13EE9}" type="pres">
      <dgm:prSet presAssocID="{1F92A1C2-EBFF-4D16-8F2D-38E7901A3E93}" presName="vSp" presStyleCnt="0"/>
      <dgm:spPr/>
    </dgm:pt>
    <dgm:pt modelId="{CBBC6988-C856-4A09-908E-154A4366497E}" type="pres">
      <dgm:prSet presAssocID="{560EADD0-BC9B-41DF-B4C8-4DA6057FF656}" presName="horFlow" presStyleCnt="0"/>
      <dgm:spPr/>
    </dgm:pt>
    <dgm:pt modelId="{E9073AF7-ABD2-4A65-9E81-444A069F0D1E}" type="pres">
      <dgm:prSet presAssocID="{560EADD0-BC9B-41DF-B4C8-4DA6057FF656}" presName="bigChev" presStyleLbl="node1" presStyleIdx="2" presStyleCnt="3"/>
      <dgm:spPr/>
      <dgm:t>
        <a:bodyPr/>
        <a:lstStyle/>
        <a:p>
          <a:endParaRPr lang="en-US"/>
        </a:p>
      </dgm:t>
    </dgm:pt>
    <dgm:pt modelId="{430F027B-CADF-463C-9F3E-14441F93DB1D}" type="pres">
      <dgm:prSet presAssocID="{7C358A43-F3F9-4530-BFA7-A2825E30DB31}" presName="parTrans" presStyleCnt="0"/>
      <dgm:spPr/>
    </dgm:pt>
    <dgm:pt modelId="{5C6C03A1-BFC5-4EDD-9516-404FEE20A8C7}" type="pres">
      <dgm:prSet presAssocID="{EC409047-5D2E-4596-AD49-CC48FE87DE64}" presName="node" presStyleLbl="alignAccFollowNode1" presStyleIdx="4" presStyleCnt="6">
        <dgm:presLayoutVars>
          <dgm:bulletEnabled val="1"/>
        </dgm:presLayoutVars>
      </dgm:prSet>
      <dgm:spPr/>
      <dgm:t>
        <a:bodyPr/>
        <a:lstStyle/>
        <a:p>
          <a:endParaRPr lang="en-US"/>
        </a:p>
      </dgm:t>
    </dgm:pt>
    <dgm:pt modelId="{181D2074-9ED0-4470-BCC7-A0028F5B2AB1}" type="pres">
      <dgm:prSet presAssocID="{3C58F4D3-14D3-4BA1-9590-B660A011587C}" presName="sibTrans" presStyleCnt="0"/>
      <dgm:spPr/>
    </dgm:pt>
    <dgm:pt modelId="{65FFE434-E573-45E7-B7FA-D0F65BF57C9C}" type="pres">
      <dgm:prSet presAssocID="{1D5AE67D-39FB-45E9-A792-37E3F5B70C9D}" presName="node" presStyleLbl="alignAccFollowNode1" presStyleIdx="5" presStyleCnt="6">
        <dgm:presLayoutVars>
          <dgm:bulletEnabled val="1"/>
        </dgm:presLayoutVars>
      </dgm:prSet>
      <dgm:spPr/>
      <dgm:t>
        <a:bodyPr/>
        <a:lstStyle/>
        <a:p>
          <a:endParaRPr lang="en-US"/>
        </a:p>
      </dgm:t>
    </dgm:pt>
  </dgm:ptLst>
  <dgm:cxnLst>
    <dgm:cxn modelId="{F8BD4C2F-1DC6-464D-89CB-EB4E4D56AA7D}" srcId="{46427B41-FB0E-4DE1-A100-DD73ECFB22C3}" destId="{560EADD0-BC9B-41DF-B4C8-4DA6057FF656}" srcOrd="2" destOrd="0" parTransId="{558081A5-B8DB-4956-8710-07FA46B8E3E4}" sibTransId="{20D52872-D784-4BC9-A1EE-080416AC863A}"/>
    <dgm:cxn modelId="{85A45310-B2E3-40EE-8880-F2354829AC83}" type="presOf" srcId="{CBB2938A-AAC7-4255-8A31-F20CDA9EFFEA}" destId="{DEA8715D-9951-46BD-9D76-05E0FFFAD2C5}" srcOrd="0" destOrd="0" presId="urn:microsoft.com/office/officeart/2005/8/layout/lProcess3"/>
    <dgm:cxn modelId="{AC595E07-75C1-4FEC-98F0-E58831163E45}" type="presOf" srcId="{0ACE3382-5BCE-4C99-8EA1-51F047FD5906}" destId="{DE4BB993-0B20-4AF8-97EA-694D948C970A}" srcOrd="0" destOrd="0" presId="urn:microsoft.com/office/officeart/2005/8/layout/lProcess3"/>
    <dgm:cxn modelId="{68A379AB-14C3-4AA3-A476-33AA08DD2754}" type="presOf" srcId="{46427B41-FB0E-4DE1-A100-DD73ECFB22C3}" destId="{07581D6F-C92E-46A1-B1ED-CD4D04292717}" srcOrd="0" destOrd="0" presId="urn:microsoft.com/office/officeart/2005/8/layout/lProcess3"/>
    <dgm:cxn modelId="{639A3576-D887-4AED-B942-B718D0E4A10B}" srcId="{46427B41-FB0E-4DE1-A100-DD73ECFB22C3}" destId="{99F3586C-2273-4688-9169-EC8D36AF1C7A}" srcOrd="0" destOrd="0" parTransId="{08CDE586-4302-4A4E-B023-7F48BB97C003}" sibTransId="{6C815DA0-CC44-45E6-8E5D-278AAB03682C}"/>
    <dgm:cxn modelId="{82C43E03-B4B8-41BB-9797-052DD1AF41E2}" srcId="{46427B41-FB0E-4DE1-A100-DD73ECFB22C3}" destId="{1F92A1C2-EBFF-4D16-8F2D-38E7901A3E93}" srcOrd="1" destOrd="0" parTransId="{78ACAB85-9C31-44A9-B3D6-AB085A1116F5}" sibTransId="{D897B534-E1A4-4945-9B7A-CCF022D4ABB9}"/>
    <dgm:cxn modelId="{E1D28F0C-E676-44D5-AFD4-9BB7FB224DEF}" type="presOf" srcId="{99F3586C-2273-4688-9169-EC8D36AF1C7A}" destId="{099AF029-2968-4E1A-BCFB-E98C459E2707}" srcOrd="0" destOrd="0" presId="urn:microsoft.com/office/officeart/2005/8/layout/lProcess3"/>
    <dgm:cxn modelId="{6082C692-D961-4771-B666-215F55BDF97A}" srcId="{560EADD0-BC9B-41DF-B4C8-4DA6057FF656}" destId="{EC409047-5D2E-4596-AD49-CC48FE87DE64}" srcOrd="0" destOrd="0" parTransId="{7C358A43-F3F9-4530-BFA7-A2825E30DB31}" sibTransId="{3C58F4D3-14D3-4BA1-9590-B660A011587C}"/>
    <dgm:cxn modelId="{FC30BDC7-E357-4ADB-843C-F1510213198A}" srcId="{1F92A1C2-EBFF-4D16-8F2D-38E7901A3E93}" destId="{CBB2938A-AAC7-4255-8A31-F20CDA9EFFEA}" srcOrd="1" destOrd="0" parTransId="{6F9F6415-3C30-4FBB-B2C8-D32A46D8D171}" sibTransId="{551F8FF2-EB52-4084-9C17-824B281B0F24}"/>
    <dgm:cxn modelId="{98C4FC62-F033-4726-8DE1-FAFE44DB46AD}" srcId="{99F3586C-2273-4688-9169-EC8D36AF1C7A}" destId="{0ACE3382-5BCE-4C99-8EA1-51F047FD5906}" srcOrd="0" destOrd="0" parTransId="{5DB43DA1-381E-4170-B659-D04D6E97FE10}" sibTransId="{541F1F7D-D8AC-4959-A469-23CEB8FE4EA6}"/>
    <dgm:cxn modelId="{9919BE16-34FA-49EC-B737-0EA93B7DBA72}" type="presOf" srcId="{2493492A-7470-4AE5-BD39-C603CA767613}" destId="{2B7D7372-5984-437F-98BC-38BBE18F8262}" srcOrd="0" destOrd="0" presId="urn:microsoft.com/office/officeart/2005/8/layout/lProcess3"/>
    <dgm:cxn modelId="{1CB48690-7E29-415C-A997-262AD6850C1C}" type="presOf" srcId="{EC409047-5D2E-4596-AD49-CC48FE87DE64}" destId="{5C6C03A1-BFC5-4EDD-9516-404FEE20A8C7}" srcOrd="0" destOrd="0" presId="urn:microsoft.com/office/officeart/2005/8/layout/lProcess3"/>
    <dgm:cxn modelId="{23F53422-688D-4CE1-9313-9E08CCE2C8C0}" type="presOf" srcId="{560EADD0-BC9B-41DF-B4C8-4DA6057FF656}" destId="{E9073AF7-ABD2-4A65-9E81-444A069F0D1E}" srcOrd="0" destOrd="0" presId="urn:microsoft.com/office/officeart/2005/8/layout/lProcess3"/>
    <dgm:cxn modelId="{ED08CABE-811E-4511-9A00-F4BCC585C614}" srcId="{1F92A1C2-EBFF-4D16-8F2D-38E7901A3E93}" destId="{2493492A-7470-4AE5-BD39-C603CA767613}" srcOrd="0" destOrd="0" parTransId="{CA11323D-B119-4100-82C8-D36AEFE7E035}" sibTransId="{6C19C7F4-01D3-4DB1-A843-5ED9577FC942}"/>
    <dgm:cxn modelId="{31BCE2A8-0AB1-45B9-9BB3-7C20D188B24D}" type="presOf" srcId="{1F92A1C2-EBFF-4D16-8F2D-38E7901A3E93}" destId="{43432ADD-4428-4174-B924-C7392E0CC276}" srcOrd="0" destOrd="0" presId="urn:microsoft.com/office/officeart/2005/8/layout/lProcess3"/>
    <dgm:cxn modelId="{4B1E3E7F-BABF-46E0-8875-882588895BD2}" type="presOf" srcId="{B9DFC06A-6BE8-4D16-86D7-B105CC7BE812}" destId="{29356676-49DF-49FB-8953-CE68E7AE1588}" srcOrd="0" destOrd="0" presId="urn:microsoft.com/office/officeart/2005/8/layout/lProcess3"/>
    <dgm:cxn modelId="{3362BDB1-F457-438C-9407-61D12571E932}" srcId="{99F3586C-2273-4688-9169-EC8D36AF1C7A}" destId="{B9DFC06A-6BE8-4D16-86D7-B105CC7BE812}" srcOrd="1" destOrd="0" parTransId="{718F29A1-3B53-4BC8-BAE6-883EB0E194FD}" sibTransId="{479DE29C-64EC-4592-80EC-A368A7E22F91}"/>
    <dgm:cxn modelId="{43853619-92C0-465E-8CD9-ACDE645AF746}" srcId="{560EADD0-BC9B-41DF-B4C8-4DA6057FF656}" destId="{1D5AE67D-39FB-45E9-A792-37E3F5B70C9D}" srcOrd="1" destOrd="0" parTransId="{D0290EEF-9612-40B9-B075-D334B40705EA}" sibTransId="{D2189AE8-9F30-419D-98C0-1F085289898A}"/>
    <dgm:cxn modelId="{F9F38B88-F249-4AA3-A798-CDFA46D67379}" type="presOf" srcId="{1D5AE67D-39FB-45E9-A792-37E3F5B70C9D}" destId="{65FFE434-E573-45E7-B7FA-D0F65BF57C9C}" srcOrd="0" destOrd="0" presId="urn:microsoft.com/office/officeart/2005/8/layout/lProcess3"/>
    <dgm:cxn modelId="{5B0F5AA8-FAC8-4165-A206-9C6C61229153}" type="presParOf" srcId="{07581D6F-C92E-46A1-B1ED-CD4D04292717}" destId="{52B55866-5458-4F8F-A9D2-61678F345689}" srcOrd="0" destOrd="0" presId="urn:microsoft.com/office/officeart/2005/8/layout/lProcess3"/>
    <dgm:cxn modelId="{97200DE5-D56C-4F57-8DEF-EE7EB2A98621}" type="presParOf" srcId="{52B55866-5458-4F8F-A9D2-61678F345689}" destId="{099AF029-2968-4E1A-BCFB-E98C459E2707}" srcOrd="0" destOrd="0" presId="urn:microsoft.com/office/officeart/2005/8/layout/lProcess3"/>
    <dgm:cxn modelId="{C81A9C9D-C62E-4D22-94CC-260B3886FF5E}" type="presParOf" srcId="{52B55866-5458-4F8F-A9D2-61678F345689}" destId="{850B8ACF-EBDB-4474-B2EE-92DCB96B2567}" srcOrd="1" destOrd="0" presId="urn:microsoft.com/office/officeart/2005/8/layout/lProcess3"/>
    <dgm:cxn modelId="{ACA9BC62-BF8E-4D28-B651-8AC69964F038}" type="presParOf" srcId="{52B55866-5458-4F8F-A9D2-61678F345689}" destId="{DE4BB993-0B20-4AF8-97EA-694D948C970A}" srcOrd="2" destOrd="0" presId="urn:microsoft.com/office/officeart/2005/8/layout/lProcess3"/>
    <dgm:cxn modelId="{61423AC4-7B99-45B6-BCAF-9E90A84B7941}" type="presParOf" srcId="{52B55866-5458-4F8F-A9D2-61678F345689}" destId="{E2BB1475-955D-4057-876A-292462E070B4}" srcOrd="3" destOrd="0" presId="urn:microsoft.com/office/officeart/2005/8/layout/lProcess3"/>
    <dgm:cxn modelId="{4E868C2F-6ED1-4187-825F-E83B3A33CEF1}" type="presParOf" srcId="{52B55866-5458-4F8F-A9D2-61678F345689}" destId="{29356676-49DF-49FB-8953-CE68E7AE1588}" srcOrd="4" destOrd="0" presId="urn:microsoft.com/office/officeart/2005/8/layout/lProcess3"/>
    <dgm:cxn modelId="{30921F72-6944-4562-ADB9-436F83052AEF}" type="presParOf" srcId="{07581D6F-C92E-46A1-B1ED-CD4D04292717}" destId="{00C7E69D-F60C-4CDF-B83F-15658B5370E5}" srcOrd="1" destOrd="0" presId="urn:microsoft.com/office/officeart/2005/8/layout/lProcess3"/>
    <dgm:cxn modelId="{4B547C19-4B4D-4297-AF23-9A2BDF30491E}" type="presParOf" srcId="{07581D6F-C92E-46A1-B1ED-CD4D04292717}" destId="{8028D5DC-195D-4C0B-B21A-58028DA87127}" srcOrd="2" destOrd="0" presId="urn:microsoft.com/office/officeart/2005/8/layout/lProcess3"/>
    <dgm:cxn modelId="{C8D04BFF-0BAC-4E36-B153-46D4C8435934}" type="presParOf" srcId="{8028D5DC-195D-4C0B-B21A-58028DA87127}" destId="{43432ADD-4428-4174-B924-C7392E0CC276}" srcOrd="0" destOrd="0" presId="urn:microsoft.com/office/officeart/2005/8/layout/lProcess3"/>
    <dgm:cxn modelId="{EBF33AD0-CC6B-448D-A85C-CEF11AF750C3}" type="presParOf" srcId="{8028D5DC-195D-4C0B-B21A-58028DA87127}" destId="{BD5D9351-4CDB-474A-A4EC-6BE4B8CC7C46}" srcOrd="1" destOrd="0" presId="urn:microsoft.com/office/officeart/2005/8/layout/lProcess3"/>
    <dgm:cxn modelId="{72485AD2-D745-400A-B47D-BD8FC386BFE1}" type="presParOf" srcId="{8028D5DC-195D-4C0B-B21A-58028DA87127}" destId="{2B7D7372-5984-437F-98BC-38BBE18F8262}" srcOrd="2" destOrd="0" presId="urn:microsoft.com/office/officeart/2005/8/layout/lProcess3"/>
    <dgm:cxn modelId="{00107AEB-3057-44C5-87AC-DD16E4479EF3}" type="presParOf" srcId="{8028D5DC-195D-4C0B-B21A-58028DA87127}" destId="{C3E2B325-FED0-4DA5-8956-F6D9F844EF1D}" srcOrd="3" destOrd="0" presId="urn:microsoft.com/office/officeart/2005/8/layout/lProcess3"/>
    <dgm:cxn modelId="{80422167-A816-4AC8-BF6D-F4692BA442FD}" type="presParOf" srcId="{8028D5DC-195D-4C0B-B21A-58028DA87127}" destId="{DEA8715D-9951-46BD-9D76-05E0FFFAD2C5}" srcOrd="4" destOrd="0" presId="urn:microsoft.com/office/officeart/2005/8/layout/lProcess3"/>
    <dgm:cxn modelId="{36F51564-8CCA-4D47-B427-A6C7B0841C36}" type="presParOf" srcId="{07581D6F-C92E-46A1-B1ED-CD4D04292717}" destId="{E27B476E-7C02-4431-8210-CA0EC0A13EE9}" srcOrd="3" destOrd="0" presId="urn:microsoft.com/office/officeart/2005/8/layout/lProcess3"/>
    <dgm:cxn modelId="{8AC50A97-DD9F-4A6B-8C42-9F93CD034EE6}" type="presParOf" srcId="{07581D6F-C92E-46A1-B1ED-CD4D04292717}" destId="{CBBC6988-C856-4A09-908E-154A4366497E}" srcOrd="4" destOrd="0" presId="urn:microsoft.com/office/officeart/2005/8/layout/lProcess3"/>
    <dgm:cxn modelId="{3D18EF5F-CA0D-48C4-844A-4CC8B275B79B}" type="presParOf" srcId="{CBBC6988-C856-4A09-908E-154A4366497E}" destId="{E9073AF7-ABD2-4A65-9E81-444A069F0D1E}" srcOrd="0" destOrd="0" presId="urn:microsoft.com/office/officeart/2005/8/layout/lProcess3"/>
    <dgm:cxn modelId="{08D135BD-6F42-41DC-8078-CDA360CF1D9E}" type="presParOf" srcId="{CBBC6988-C856-4A09-908E-154A4366497E}" destId="{430F027B-CADF-463C-9F3E-14441F93DB1D}" srcOrd="1" destOrd="0" presId="urn:microsoft.com/office/officeart/2005/8/layout/lProcess3"/>
    <dgm:cxn modelId="{F92D734E-40E1-4436-928A-0A9239CF0F8F}" type="presParOf" srcId="{CBBC6988-C856-4A09-908E-154A4366497E}" destId="{5C6C03A1-BFC5-4EDD-9516-404FEE20A8C7}" srcOrd="2" destOrd="0" presId="urn:microsoft.com/office/officeart/2005/8/layout/lProcess3"/>
    <dgm:cxn modelId="{89CD2C02-57E5-4635-93AC-98649E644E91}" type="presParOf" srcId="{CBBC6988-C856-4A09-908E-154A4366497E}" destId="{181D2074-9ED0-4470-BCC7-A0028F5B2AB1}" srcOrd="3" destOrd="0" presId="urn:microsoft.com/office/officeart/2005/8/layout/lProcess3"/>
    <dgm:cxn modelId="{EAA80542-C6CB-4B22-82A4-24F2DC975C13}" type="presParOf" srcId="{CBBC6988-C856-4A09-908E-154A4366497E}" destId="{65FFE434-E573-45E7-B7FA-D0F65BF57C9C}"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FB71C1-5E41-4E5B-9A12-2A4E230B9DCE}"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EE98DBB7-1940-4457-B2E4-2C914468E60C}">
      <dgm:prSet phldrT="[Text]" custT="1"/>
      <dgm:spPr/>
      <dgm:t>
        <a:bodyPr/>
        <a:lstStyle/>
        <a:p>
          <a:r>
            <a:rPr lang="en-US" sz="1600" dirty="0" smtClean="0"/>
            <a:t>Increase Amount of Group Tutoring</a:t>
          </a:r>
          <a:endParaRPr lang="en-US" sz="1600" dirty="0"/>
        </a:p>
      </dgm:t>
    </dgm:pt>
    <dgm:pt modelId="{64BD7F4F-869A-4DF8-BC3D-28EE3C24DBC1}" type="parTrans" cxnId="{62A5C521-305A-41DA-A7D2-DA0DB80F76FC}">
      <dgm:prSet/>
      <dgm:spPr/>
      <dgm:t>
        <a:bodyPr/>
        <a:lstStyle/>
        <a:p>
          <a:endParaRPr lang="en-US"/>
        </a:p>
      </dgm:t>
    </dgm:pt>
    <dgm:pt modelId="{82C4B114-B667-4A70-9ED2-5CEC1D04EDF0}" type="sibTrans" cxnId="{62A5C521-305A-41DA-A7D2-DA0DB80F76FC}">
      <dgm:prSet/>
      <dgm:spPr/>
      <dgm:t>
        <a:bodyPr/>
        <a:lstStyle/>
        <a:p>
          <a:endParaRPr lang="en-US"/>
        </a:p>
      </dgm:t>
    </dgm:pt>
    <dgm:pt modelId="{1D61C8F4-8FE1-43E8-91CC-7C6896472C60}">
      <dgm:prSet phldrT="[Text]" custT="1"/>
      <dgm:spPr>
        <a:solidFill>
          <a:schemeClr val="tx1">
            <a:lumMod val="25000"/>
            <a:lumOff val="75000"/>
          </a:schemeClr>
        </a:solidFill>
      </dgm:spPr>
      <dgm:t>
        <a:bodyPr/>
        <a:lstStyle/>
        <a:p>
          <a:r>
            <a:rPr lang="en-US" sz="1800" dirty="0" smtClean="0">
              <a:solidFill>
                <a:schemeClr val="tx1">
                  <a:lumMod val="75000"/>
                  <a:lumOff val="25000"/>
                </a:schemeClr>
              </a:solidFill>
            </a:rPr>
            <a:t>Marketing Objectives</a:t>
          </a:r>
          <a:endParaRPr lang="en-US" sz="1800" dirty="0">
            <a:solidFill>
              <a:schemeClr val="tx1">
                <a:lumMod val="75000"/>
                <a:lumOff val="25000"/>
              </a:schemeClr>
            </a:solidFill>
          </a:endParaRPr>
        </a:p>
      </dgm:t>
    </dgm:pt>
    <dgm:pt modelId="{D10F791D-F30A-4FBC-B25D-1850D2ED6558}" type="parTrans" cxnId="{5F969EE8-6F0F-4477-A320-C9774D26F856}">
      <dgm:prSet/>
      <dgm:spPr/>
      <dgm:t>
        <a:bodyPr/>
        <a:lstStyle/>
        <a:p>
          <a:endParaRPr lang="en-US"/>
        </a:p>
      </dgm:t>
    </dgm:pt>
    <dgm:pt modelId="{08BF9DEA-FCEF-438D-A72A-5ADD1C2399C0}" type="sibTrans" cxnId="{5F969EE8-6F0F-4477-A320-C9774D26F856}">
      <dgm:prSet/>
      <dgm:spPr/>
      <dgm:t>
        <a:bodyPr/>
        <a:lstStyle/>
        <a:p>
          <a:endParaRPr lang="en-US"/>
        </a:p>
      </dgm:t>
    </dgm:pt>
    <dgm:pt modelId="{D79AC893-2394-45A2-A82A-9555B607A850}">
      <dgm:prSet phldrT="[Text]" custT="1"/>
      <dgm:spPr/>
      <dgm:t>
        <a:bodyPr/>
        <a:lstStyle/>
        <a:p>
          <a:r>
            <a:rPr lang="en-US" sz="1500" dirty="0" smtClean="0"/>
            <a:t>Build a Reliable Brand and Increase Public Awareness</a:t>
          </a:r>
          <a:endParaRPr lang="en-US" sz="1500" dirty="0"/>
        </a:p>
      </dgm:t>
    </dgm:pt>
    <dgm:pt modelId="{0D01C595-3C26-4A5B-BC4E-FC0C2D395636}" type="parTrans" cxnId="{B31A84EB-C584-4CAB-997B-E69DB665C94B}">
      <dgm:prSet/>
      <dgm:spPr/>
      <dgm:t>
        <a:bodyPr/>
        <a:lstStyle/>
        <a:p>
          <a:endParaRPr lang="en-US"/>
        </a:p>
      </dgm:t>
    </dgm:pt>
    <dgm:pt modelId="{60149628-2753-493A-8AB6-FEDDB41C8413}" type="sibTrans" cxnId="{B31A84EB-C584-4CAB-997B-E69DB665C94B}">
      <dgm:prSet/>
      <dgm:spPr/>
      <dgm:t>
        <a:bodyPr/>
        <a:lstStyle/>
        <a:p>
          <a:endParaRPr lang="en-US"/>
        </a:p>
      </dgm:t>
    </dgm:pt>
    <dgm:pt modelId="{7A73AEB1-1883-4854-A43E-6DA72C6029E5}">
      <dgm:prSet phldrT="[Text]" custT="1"/>
      <dgm:spPr/>
      <dgm:t>
        <a:bodyPr/>
        <a:lstStyle/>
        <a:p>
          <a:r>
            <a:rPr lang="en-US" sz="1600" smtClean="0"/>
            <a:t>Gain 1.25% Market Share</a:t>
          </a:r>
          <a:endParaRPr lang="en-US" sz="1600" dirty="0"/>
        </a:p>
      </dgm:t>
    </dgm:pt>
    <dgm:pt modelId="{B4BE75E3-6577-4D7E-AD60-6B0D610E11AB}" type="sibTrans" cxnId="{83A609FF-80E8-498D-A903-8BE4CFD012A3}">
      <dgm:prSet/>
      <dgm:spPr/>
      <dgm:t>
        <a:bodyPr/>
        <a:lstStyle/>
        <a:p>
          <a:endParaRPr lang="en-US"/>
        </a:p>
      </dgm:t>
    </dgm:pt>
    <dgm:pt modelId="{0FD0BF50-0F6F-417A-8AC7-A8ADE0378A45}" type="parTrans" cxnId="{83A609FF-80E8-498D-A903-8BE4CFD012A3}">
      <dgm:prSet/>
      <dgm:spPr/>
      <dgm:t>
        <a:bodyPr/>
        <a:lstStyle/>
        <a:p>
          <a:endParaRPr lang="en-US"/>
        </a:p>
      </dgm:t>
    </dgm:pt>
    <dgm:pt modelId="{4E7782D6-FB1F-4E99-9D66-878C094191D2}" type="pres">
      <dgm:prSet presAssocID="{D3FB71C1-5E41-4E5B-9A12-2A4E230B9DCE}" presName="compositeShape" presStyleCnt="0">
        <dgm:presLayoutVars>
          <dgm:chMax val="9"/>
          <dgm:dir/>
          <dgm:resizeHandles val="exact"/>
        </dgm:presLayoutVars>
      </dgm:prSet>
      <dgm:spPr/>
      <dgm:t>
        <a:bodyPr/>
        <a:lstStyle/>
        <a:p>
          <a:endParaRPr lang="en-US"/>
        </a:p>
      </dgm:t>
    </dgm:pt>
    <dgm:pt modelId="{B1754F9C-19AC-4D45-A739-A561C9206E3A}" type="pres">
      <dgm:prSet presAssocID="{D3FB71C1-5E41-4E5B-9A12-2A4E230B9DCE}" presName="triangle1" presStyleLbl="node1" presStyleIdx="0" presStyleCnt="4">
        <dgm:presLayoutVars>
          <dgm:bulletEnabled val="1"/>
        </dgm:presLayoutVars>
      </dgm:prSet>
      <dgm:spPr/>
      <dgm:t>
        <a:bodyPr/>
        <a:lstStyle/>
        <a:p>
          <a:endParaRPr lang="en-US"/>
        </a:p>
      </dgm:t>
    </dgm:pt>
    <dgm:pt modelId="{7706CBBA-8E72-4F77-9CF2-9361B69D4FB0}" type="pres">
      <dgm:prSet presAssocID="{D3FB71C1-5E41-4E5B-9A12-2A4E230B9DCE}" presName="triangle2" presStyleLbl="node1" presStyleIdx="1" presStyleCnt="4">
        <dgm:presLayoutVars>
          <dgm:bulletEnabled val="1"/>
        </dgm:presLayoutVars>
      </dgm:prSet>
      <dgm:spPr/>
      <dgm:t>
        <a:bodyPr/>
        <a:lstStyle/>
        <a:p>
          <a:endParaRPr lang="en-US"/>
        </a:p>
      </dgm:t>
    </dgm:pt>
    <dgm:pt modelId="{5F2FE43F-23E5-4EE2-90CC-90CC4463129F}" type="pres">
      <dgm:prSet presAssocID="{D3FB71C1-5E41-4E5B-9A12-2A4E230B9DCE}" presName="triangle3" presStyleLbl="node1" presStyleIdx="2" presStyleCnt="4">
        <dgm:presLayoutVars>
          <dgm:bulletEnabled val="1"/>
        </dgm:presLayoutVars>
      </dgm:prSet>
      <dgm:spPr/>
      <dgm:t>
        <a:bodyPr/>
        <a:lstStyle/>
        <a:p>
          <a:endParaRPr lang="en-US"/>
        </a:p>
      </dgm:t>
    </dgm:pt>
    <dgm:pt modelId="{E755C315-5CC2-402C-A319-D5AD60882488}" type="pres">
      <dgm:prSet presAssocID="{D3FB71C1-5E41-4E5B-9A12-2A4E230B9DCE}" presName="triangle4" presStyleLbl="node1" presStyleIdx="3" presStyleCnt="4">
        <dgm:presLayoutVars>
          <dgm:bulletEnabled val="1"/>
        </dgm:presLayoutVars>
      </dgm:prSet>
      <dgm:spPr/>
      <dgm:t>
        <a:bodyPr/>
        <a:lstStyle/>
        <a:p>
          <a:endParaRPr lang="en-US"/>
        </a:p>
      </dgm:t>
    </dgm:pt>
  </dgm:ptLst>
  <dgm:cxnLst>
    <dgm:cxn modelId="{62A5C521-305A-41DA-A7D2-DA0DB80F76FC}" srcId="{D3FB71C1-5E41-4E5B-9A12-2A4E230B9DCE}" destId="{EE98DBB7-1940-4457-B2E4-2C914468E60C}" srcOrd="1" destOrd="0" parTransId="{64BD7F4F-869A-4DF8-BC3D-28EE3C24DBC1}" sibTransId="{82C4B114-B667-4A70-9ED2-5CEC1D04EDF0}"/>
    <dgm:cxn modelId="{3DD608C6-1A9D-4254-BA72-4607822F7F28}" type="presOf" srcId="{7A73AEB1-1883-4854-A43E-6DA72C6029E5}" destId="{B1754F9C-19AC-4D45-A739-A561C9206E3A}" srcOrd="0" destOrd="0" presId="urn:microsoft.com/office/officeart/2005/8/layout/pyramid4"/>
    <dgm:cxn modelId="{C4E2AF7C-B765-4907-8A03-2B55CB6B3516}" type="presOf" srcId="{1D61C8F4-8FE1-43E8-91CC-7C6896472C60}" destId="{5F2FE43F-23E5-4EE2-90CC-90CC4463129F}" srcOrd="0" destOrd="0" presId="urn:microsoft.com/office/officeart/2005/8/layout/pyramid4"/>
    <dgm:cxn modelId="{2A4C9AEE-F44E-46C2-A27D-D943CD93B7D5}" type="presOf" srcId="{EE98DBB7-1940-4457-B2E4-2C914468E60C}" destId="{7706CBBA-8E72-4F77-9CF2-9361B69D4FB0}" srcOrd="0" destOrd="0" presId="urn:microsoft.com/office/officeart/2005/8/layout/pyramid4"/>
    <dgm:cxn modelId="{A5416BA8-C046-47AE-AE3D-8ADA9C2B2243}" type="presOf" srcId="{D3FB71C1-5E41-4E5B-9A12-2A4E230B9DCE}" destId="{4E7782D6-FB1F-4E99-9D66-878C094191D2}" srcOrd="0" destOrd="0" presId="urn:microsoft.com/office/officeart/2005/8/layout/pyramid4"/>
    <dgm:cxn modelId="{B31A84EB-C584-4CAB-997B-E69DB665C94B}" srcId="{D3FB71C1-5E41-4E5B-9A12-2A4E230B9DCE}" destId="{D79AC893-2394-45A2-A82A-9555B607A850}" srcOrd="3" destOrd="0" parTransId="{0D01C595-3C26-4A5B-BC4E-FC0C2D395636}" sibTransId="{60149628-2753-493A-8AB6-FEDDB41C8413}"/>
    <dgm:cxn modelId="{A04852B1-AA1B-4881-98A2-3D9EFAA705E4}" type="presOf" srcId="{D79AC893-2394-45A2-A82A-9555B607A850}" destId="{E755C315-5CC2-402C-A319-D5AD60882488}" srcOrd="0" destOrd="0" presId="urn:microsoft.com/office/officeart/2005/8/layout/pyramid4"/>
    <dgm:cxn modelId="{5F969EE8-6F0F-4477-A320-C9774D26F856}" srcId="{D3FB71C1-5E41-4E5B-9A12-2A4E230B9DCE}" destId="{1D61C8F4-8FE1-43E8-91CC-7C6896472C60}" srcOrd="2" destOrd="0" parTransId="{D10F791D-F30A-4FBC-B25D-1850D2ED6558}" sibTransId="{08BF9DEA-FCEF-438D-A72A-5ADD1C2399C0}"/>
    <dgm:cxn modelId="{83A609FF-80E8-498D-A903-8BE4CFD012A3}" srcId="{D3FB71C1-5E41-4E5B-9A12-2A4E230B9DCE}" destId="{7A73AEB1-1883-4854-A43E-6DA72C6029E5}" srcOrd="0" destOrd="0" parTransId="{0FD0BF50-0F6F-417A-8AC7-A8ADE0378A45}" sibTransId="{B4BE75E3-6577-4D7E-AD60-6B0D610E11AB}"/>
    <dgm:cxn modelId="{9EB001B9-9DA9-4D36-B10A-3DEFF8BB245E}" type="presParOf" srcId="{4E7782D6-FB1F-4E99-9D66-878C094191D2}" destId="{B1754F9C-19AC-4D45-A739-A561C9206E3A}" srcOrd="0" destOrd="0" presId="urn:microsoft.com/office/officeart/2005/8/layout/pyramid4"/>
    <dgm:cxn modelId="{AFEC4C66-8C34-4602-9291-CD26867EA1A4}" type="presParOf" srcId="{4E7782D6-FB1F-4E99-9D66-878C094191D2}" destId="{7706CBBA-8E72-4F77-9CF2-9361B69D4FB0}" srcOrd="1" destOrd="0" presId="urn:microsoft.com/office/officeart/2005/8/layout/pyramid4"/>
    <dgm:cxn modelId="{91A2AAAC-59D6-49B5-8D18-ECAFFE7331E5}" type="presParOf" srcId="{4E7782D6-FB1F-4E99-9D66-878C094191D2}" destId="{5F2FE43F-23E5-4EE2-90CC-90CC4463129F}" srcOrd="2" destOrd="0" presId="urn:microsoft.com/office/officeart/2005/8/layout/pyramid4"/>
    <dgm:cxn modelId="{186B59FA-CF1F-4F41-9C40-CAA36D12D4A3}" type="presParOf" srcId="{4E7782D6-FB1F-4E99-9D66-878C094191D2}" destId="{E755C315-5CC2-402C-A319-D5AD60882488}"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5E7488-15E2-42CB-92C3-2EE35BB7311B}" type="doc">
      <dgm:prSet loTypeId="urn:microsoft.com/office/officeart/2005/8/layout/arrow4" loCatId="process" qsTypeId="urn:microsoft.com/office/officeart/2005/8/quickstyle/3d4" qsCatId="3D" csTypeId="urn:microsoft.com/office/officeart/2005/8/colors/colorful5" csCatId="colorful" phldr="1"/>
      <dgm:spPr/>
      <dgm:t>
        <a:bodyPr/>
        <a:lstStyle/>
        <a:p>
          <a:endParaRPr lang="en-US"/>
        </a:p>
      </dgm:t>
    </dgm:pt>
    <dgm:pt modelId="{27786C7C-9D63-4E6D-8569-DF3C741B8893}">
      <dgm:prSet phldrT="[Text]"/>
      <dgm:spPr/>
      <dgm:t>
        <a:bodyPr/>
        <a:lstStyle/>
        <a:p>
          <a:r>
            <a:rPr lang="en-US" dirty="0" smtClean="0"/>
            <a:t>Increase Market Share</a:t>
          </a:r>
          <a:endParaRPr lang="en-US" dirty="0"/>
        </a:p>
      </dgm:t>
    </dgm:pt>
    <dgm:pt modelId="{F8CEE4A9-93E4-4311-BCC7-C31219BD5EC9}" type="parTrans" cxnId="{3FB3A91C-F1D5-4549-BC94-23969479B7D4}">
      <dgm:prSet/>
      <dgm:spPr/>
      <dgm:t>
        <a:bodyPr/>
        <a:lstStyle/>
        <a:p>
          <a:endParaRPr lang="en-US"/>
        </a:p>
      </dgm:t>
    </dgm:pt>
    <dgm:pt modelId="{844ECD61-4D2E-44C3-A98C-201097D91479}" type="sibTrans" cxnId="{3FB3A91C-F1D5-4549-BC94-23969479B7D4}">
      <dgm:prSet/>
      <dgm:spPr/>
      <dgm:t>
        <a:bodyPr/>
        <a:lstStyle/>
        <a:p>
          <a:endParaRPr lang="en-US"/>
        </a:p>
      </dgm:t>
    </dgm:pt>
    <dgm:pt modelId="{5AA6C78C-D109-4996-AAAD-C6470F092CC7}" type="pres">
      <dgm:prSet presAssocID="{6D5E7488-15E2-42CB-92C3-2EE35BB7311B}" presName="compositeShape" presStyleCnt="0">
        <dgm:presLayoutVars>
          <dgm:chMax val="2"/>
          <dgm:dir/>
          <dgm:resizeHandles val="exact"/>
        </dgm:presLayoutVars>
      </dgm:prSet>
      <dgm:spPr/>
      <dgm:t>
        <a:bodyPr/>
        <a:lstStyle/>
        <a:p>
          <a:endParaRPr lang="en-US"/>
        </a:p>
      </dgm:t>
    </dgm:pt>
    <dgm:pt modelId="{5F54CCD9-8D08-4431-822A-D04CEAE8D4B5}" type="pres">
      <dgm:prSet presAssocID="{27786C7C-9D63-4E6D-8569-DF3C741B8893}" presName="upArrow" presStyleLbl="node1" presStyleIdx="0" presStyleCnt="1" custScaleY="54286"/>
      <dgm:spPr/>
    </dgm:pt>
    <dgm:pt modelId="{A8420FF0-D6DB-4982-B681-2239AE234AFE}" type="pres">
      <dgm:prSet presAssocID="{27786C7C-9D63-4E6D-8569-DF3C741B8893}" presName="upArrowText" presStyleLbl="revTx" presStyleIdx="0" presStyleCnt="1" custScaleY="70588" custLinFactNeighborX="-953" custLinFactNeighborY="5882">
        <dgm:presLayoutVars>
          <dgm:chMax val="0"/>
          <dgm:bulletEnabled val="1"/>
        </dgm:presLayoutVars>
      </dgm:prSet>
      <dgm:spPr/>
      <dgm:t>
        <a:bodyPr/>
        <a:lstStyle/>
        <a:p>
          <a:endParaRPr lang="en-US"/>
        </a:p>
      </dgm:t>
    </dgm:pt>
  </dgm:ptLst>
  <dgm:cxnLst>
    <dgm:cxn modelId="{9FBF0B99-8CF1-4218-867F-69F68948696A}" type="presOf" srcId="{27786C7C-9D63-4E6D-8569-DF3C741B8893}" destId="{A8420FF0-D6DB-4982-B681-2239AE234AFE}" srcOrd="0" destOrd="0" presId="urn:microsoft.com/office/officeart/2005/8/layout/arrow4"/>
    <dgm:cxn modelId="{E8BE8D5E-9F19-4CAE-9DEB-35B74C83A170}" type="presOf" srcId="{6D5E7488-15E2-42CB-92C3-2EE35BB7311B}" destId="{5AA6C78C-D109-4996-AAAD-C6470F092CC7}" srcOrd="0" destOrd="0" presId="urn:microsoft.com/office/officeart/2005/8/layout/arrow4"/>
    <dgm:cxn modelId="{3FB3A91C-F1D5-4549-BC94-23969479B7D4}" srcId="{6D5E7488-15E2-42CB-92C3-2EE35BB7311B}" destId="{27786C7C-9D63-4E6D-8569-DF3C741B8893}" srcOrd="0" destOrd="0" parTransId="{F8CEE4A9-93E4-4311-BCC7-C31219BD5EC9}" sibTransId="{844ECD61-4D2E-44C3-A98C-201097D91479}"/>
    <dgm:cxn modelId="{9AB7F193-E30D-4CB6-BA5E-98D71B975011}" type="presParOf" srcId="{5AA6C78C-D109-4996-AAAD-C6470F092CC7}" destId="{5F54CCD9-8D08-4431-822A-D04CEAE8D4B5}" srcOrd="0" destOrd="0" presId="urn:microsoft.com/office/officeart/2005/8/layout/arrow4"/>
    <dgm:cxn modelId="{02BB5116-7242-4E24-BE3A-F24140C20061}" type="presParOf" srcId="{5AA6C78C-D109-4996-AAAD-C6470F092CC7}" destId="{A8420FF0-D6DB-4982-B681-2239AE234AFE}" srcOrd="1"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BBB9C-55E4-442F-9006-11341FD98C45}">
      <dsp:nvSpPr>
        <dsp:cNvPr id="0" name=""/>
        <dsp:cNvSpPr/>
      </dsp:nvSpPr>
      <dsp:spPr>
        <a:xfrm rot="21300000">
          <a:off x="19642" y="1731255"/>
          <a:ext cx="6361515" cy="728489"/>
        </a:xfrm>
        <a:prstGeom prst="mathMinus">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93A643-66AB-4993-9BD7-A2E7D60FE9F4}">
      <dsp:nvSpPr>
        <dsp:cNvPr id="0" name=""/>
        <dsp:cNvSpPr/>
      </dsp:nvSpPr>
      <dsp:spPr>
        <a:xfrm>
          <a:off x="768096" y="209550"/>
          <a:ext cx="1920240" cy="1676400"/>
        </a:xfrm>
        <a:prstGeom prst="downArrow">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D7911-4F3D-4B5C-BAAC-37282AF2ADC9}">
      <dsp:nvSpPr>
        <dsp:cNvPr id="0" name=""/>
        <dsp:cNvSpPr/>
      </dsp:nvSpPr>
      <dsp:spPr>
        <a:xfrm>
          <a:off x="2832359" y="0"/>
          <a:ext cx="3168385" cy="176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0070C0"/>
              </a:solidFill>
            </a:rPr>
            <a:t>New</a:t>
          </a:r>
        </a:p>
        <a:p>
          <a:pPr lvl="0" algn="ctr" defTabSz="1600200">
            <a:lnSpc>
              <a:spcPct val="90000"/>
            </a:lnSpc>
            <a:spcBef>
              <a:spcPct val="0"/>
            </a:spcBef>
            <a:spcAft>
              <a:spcPct val="35000"/>
            </a:spcAft>
          </a:pPr>
          <a:r>
            <a:rPr lang="en-US" sz="3600" b="1" kern="1200" dirty="0" smtClean="0">
              <a:solidFill>
                <a:srgbClr val="0070C0"/>
              </a:solidFill>
            </a:rPr>
            <a:t>$418,112</a:t>
          </a:r>
          <a:endParaRPr lang="en-US" sz="3600" b="1" kern="1200" dirty="0">
            <a:solidFill>
              <a:srgbClr val="0070C0"/>
            </a:solidFill>
          </a:endParaRPr>
        </a:p>
      </dsp:txBody>
      <dsp:txXfrm>
        <a:off x="2832359" y="0"/>
        <a:ext cx="3168385" cy="1760220"/>
      </dsp:txXfrm>
    </dsp:sp>
    <dsp:sp modelId="{E277CAF5-482A-493F-B283-28BC5C98B4D8}">
      <dsp:nvSpPr>
        <dsp:cNvPr id="0" name=""/>
        <dsp:cNvSpPr/>
      </dsp:nvSpPr>
      <dsp:spPr>
        <a:xfrm>
          <a:off x="3712464" y="2305050"/>
          <a:ext cx="1920240" cy="1676400"/>
        </a:xfrm>
        <a:prstGeom prst="upArrow">
          <a:avLst/>
        </a:prstGeom>
        <a:solidFill>
          <a:srgbClr val="0070C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2AC7C9-CDAF-4CF6-83FB-AA9DC95AFF8E}">
      <dsp:nvSpPr>
        <dsp:cNvPr id="0" name=""/>
        <dsp:cNvSpPr/>
      </dsp:nvSpPr>
      <dsp:spPr>
        <a:xfrm>
          <a:off x="691900" y="2430780"/>
          <a:ext cx="2584694" cy="176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Old</a:t>
          </a:r>
        </a:p>
        <a:p>
          <a:pPr lvl="0" algn="ctr" defTabSz="1422400">
            <a:lnSpc>
              <a:spcPct val="90000"/>
            </a:lnSpc>
            <a:spcBef>
              <a:spcPct val="0"/>
            </a:spcBef>
            <a:spcAft>
              <a:spcPct val="35000"/>
            </a:spcAft>
          </a:pPr>
          <a:r>
            <a:rPr lang="en-US" sz="3200" kern="1200" dirty="0" smtClean="0"/>
            <a:t>$246,145</a:t>
          </a:r>
          <a:endParaRPr lang="en-US" sz="3200" kern="1200" dirty="0"/>
        </a:p>
      </dsp:txBody>
      <dsp:txXfrm>
        <a:off x="691900" y="2430780"/>
        <a:ext cx="2584694" cy="1760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26B2A-4860-483E-A127-36CC3BE9877F}">
      <dsp:nvSpPr>
        <dsp:cNvPr id="0" name=""/>
        <dsp:cNvSpPr/>
      </dsp:nvSpPr>
      <dsp:spPr>
        <a:xfrm>
          <a:off x="-5341080" y="-817996"/>
          <a:ext cx="6360393" cy="6360393"/>
        </a:xfrm>
        <a:prstGeom prst="blockArc">
          <a:avLst>
            <a:gd name="adj1" fmla="val 18900000"/>
            <a:gd name="adj2" fmla="val 2700000"/>
            <a:gd name="adj3" fmla="val 34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1AD479-FABD-48D1-BF23-E0DF331F8AA2}">
      <dsp:nvSpPr>
        <dsp:cNvPr id="0" name=""/>
        <dsp:cNvSpPr/>
      </dsp:nvSpPr>
      <dsp:spPr>
        <a:xfrm>
          <a:off x="655746" y="472440"/>
          <a:ext cx="6670456" cy="944880"/>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Small and Local vs. Large and Nationwide</a:t>
          </a:r>
          <a:endParaRPr lang="en-US" sz="3000" kern="1200" dirty="0"/>
        </a:p>
      </dsp:txBody>
      <dsp:txXfrm>
        <a:off x="655746" y="472440"/>
        <a:ext cx="6670456" cy="944880"/>
      </dsp:txXfrm>
    </dsp:sp>
    <dsp:sp modelId="{57D0094A-C475-40F9-BE11-3C8FF4607773}">
      <dsp:nvSpPr>
        <dsp:cNvPr id="0" name=""/>
        <dsp:cNvSpPr/>
      </dsp:nvSpPr>
      <dsp:spPr>
        <a:xfrm>
          <a:off x="65196" y="354330"/>
          <a:ext cx="1181099" cy="1181099"/>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840BEA-3CBF-4712-96C3-4C123457ED80}">
      <dsp:nvSpPr>
        <dsp:cNvPr id="0" name=""/>
        <dsp:cNvSpPr/>
      </dsp:nvSpPr>
      <dsp:spPr>
        <a:xfrm>
          <a:off x="999210" y="1889759"/>
          <a:ext cx="6326992" cy="944880"/>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Specialized Math and Test Prep </a:t>
          </a:r>
          <a:endParaRPr lang="en-US" sz="3000" kern="1200" dirty="0"/>
        </a:p>
      </dsp:txBody>
      <dsp:txXfrm>
        <a:off x="999210" y="1889759"/>
        <a:ext cx="6326992" cy="944880"/>
      </dsp:txXfrm>
    </dsp:sp>
    <dsp:sp modelId="{B6C001B0-CC87-4A39-BF25-5F6CB998F82A}">
      <dsp:nvSpPr>
        <dsp:cNvPr id="0" name=""/>
        <dsp:cNvSpPr/>
      </dsp:nvSpPr>
      <dsp:spPr>
        <a:xfrm>
          <a:off x="408660" y="1771649"/>
          <a:ext cx="1181099" cy="1181099"/>
        </a:xfrm>
        <a:prstGeom prst="ellipse">
          <a:avLst/>
        </a:prstGeom>
        <a:blipFill rotWithShape="0">
          <a:blip xmlns:r="http://schemas.openxmlformats.org/officeDocument/2006/relationships" r:embed="rId2"/>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C426EC-8F28-439D-A741-20B502C0155D}">
      <dsp:nvSpPr>
        <dsp:cNvPr id="0" name=""/>
        <dsp:cNvSpPr/>
      </dsp:nvSpPr>
      <dsp:spPr>
        <a:xfrm>
          <a:off x="655746" y="3307080"/>
          <a:ext cx="6670456" cy="944880"/>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998"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Offers Flexibility: Group &amp; Individualized Tutoring</a:t>
          </a:r>
          <a:endParaRPr lang="en-US" sz="3000" kern="1200" dirty="0"/>
        </a:p>
      </dsp:txBody>
      <dsp:txXfrm>
        <a:off x="655746" y="3307080"/>
        <a:ext cx="6670456" cy="944880"/>
      </dsp:txXfrm>
    </dsp:sp>
    <dsp:sp modelId="{A7A88CF6-E9C1-4B2E-A5CB-74601D2F02A9}">
      <dsp:nvSpPr>
        <dsp:cNvPr id="0" name=""/>
        <dsp:cNvSpPr/>
      </dsp:nvSpPr>
      <dsp:spPr>
        <a:xfrm>
          <a:off x="65196" y="3188970"/>
          <a:ext cx="1181099" cy="1181099"/>
        </a:xfrm>
        <a:prstGeom prst="ellipse">
          <a:avLst/>
        </a:prstGeom>
        <a:blipFill rotWithShape="0">
          <a:blip xmlns:r="http://schemas.openxmlformats.org/officeDocument/2006/relationships" r:embed="rId3"/>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6469A-C00E-4E76-90E9-C303590B5A51}">
      <dsp:nvSpPr>
        <dsp:cNvPr id="0" name=""/>
        <dsp:cNvSpPr/>
      </dsp:nvSpPr>
      <dsp:spPr>
        <a:xfrm>
          <a:off x="231139" y="0"/>
          <a:ext cx="6624320" cy="4140200"/>
        </a:xfrm>
        <a:prstGeom prst="swooshArrow">
          <a:avLst>
            <a:gd name="adj1" fmla="val 25000"/>
            <a:gd name="adj2" fmla="val 25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E72C28D4-C4E5-421C-A2FE-E9159B2984A2}">
      <dsp:nvSpPr>
        <dsp:cNvPr id="0" name=""/>
        <dsp:cNvSpPr/>
      </dsp:nvSpPr>
      <dsp:spPr>
        <a:xfrm>
          <a:off x="1072428" y="2857566"/>
          <a:ext cx="172232" cy="172232"/>
        </a:xfrm>
        <a:prstGeom prst="ellipse">
          <a:avLst/>
        </a:prstGeom>
        <a:solidFill>
          <a:srgbClr val="0070C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48792F-6339-4AE2-903A-5888553DD92F}">
      <dsp:nvSpPr>
        <dsp:cNvPr id="0" name=""/>
        <dsp:cNvSpPr/>
      </dsp:nvSpPr>
      <dsp:spPr>
        <a:xfrm>
          <a:off x="152405" y="2819399"/>
          <a:ext cx="2894833" cy="1196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262" tIns="0" rIns="0" bIns="0" numCol="1" spcCol="1270" anchor="t" anchorCtr="0">
          <a:noAutofit/>
        </a:bodyPr>
        <a:lstStyle/>
        <a:p>
          <a:pPr lvl="0" algn="l" defTabSz="1244600">
            <a:lnSpc>
              <a:spcPct val="90000"/>
            </a:lnSpc>
            <a:spcBef>
              <a:spcPct val="0"/>
            </a:spcBef>
            <a:spcAft>
              <a:spcPct val="35000"/>
            </a:spcAft>
          </a:pPr>
          <a:r>
            <a:rPr lang="en-US" sz="2800" b="1" kern="1200" dirty="0" smtClean="0"/>
            <a:t>	Provide High Quality Tutoring</a:t>
          </a:r>
          <a:endParaRPr lang="en-US" sz="2800" b="1" kern="1200" dirty="0"/>
        </a:p>
      </dsp:txBody>
      <dsp:txXfrm>
        <a:off x="152405" y="2819399"/>
        <a:ext cx="2894833" cy="1196517"/>
      </dsp:txXfrm>
    </dsp:sp>
    <dsp:sp modelId="{A87FFB67-8714-45A9-B847-BB6EE7F43A03}">
      <dsp:nvSpPr>
        <dsp:cNvPr id="0" name=""/>
        <dsp:cNvSpPr/>
      </dsp:nvSpPr>
      <dsp:spPr>
        <a:xfrm>
          <a:off x="2592710" y="1732259"/>
          <a:ext cx="311343" cy="311343"/>
        </a:xfrm>
        <a:prstGeom prst="ellipse">
          <a:avLst/>
        </a:prstGeom>
        <a:solidFill>
          <a:srgbClr val="0070C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9B8A00-9ECF-4ED2-A7B1-8ACC3260C142}">
      <dsp:nvSpPr>
        <dsp:cNvPr id="0" name=""/>
        <dsp:cNvSpPr/>
      </dsp:nvSpPr>
      <dsp:spPr>
        <a:xfrm>
          <a:off x="762007" y="1219198"/>
          <a:ext cx="3428991" cy="191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974" tIns="0" rIns="0" bIns="0" numCol="1" spcCol="1270" anchor="t" anchorCtr="0">
          <a:noAutofit/>
        </a:bodyPr>
        <a:lstStyle/>
        <a:p>
          <a:pPr lvl="0" algn="l" defTabSz="1200150">
            <a:lnSpc>
              <a:spcPct val="90000"/>
            </a:lnSpc>
            <a:spcBef>
              <a:spcPct val="0"/>
            </a:spcBef>
            <a:spcAft>
              <a:spcPct val="35000"/>
            </a:spcAft>
          </a:pPr>
          <a:r>
            <a:rPr lang="en-US" sz="2700" b="1" kern="1200" dirty="0" smtClean="0"/>
            <a:t>Effective Marketing Strategy</a:t>
          </a:r>
          <a:endParaRPr lang="en-US" sz="2700" b="1" kern="1200" dirty="0"/>
        </a:p>
      </dsp:txBody>
      <dsp:txXfrm>
        <a:off x="762007" y="1219198"/>
        <a:ext cx="3428991" cy="1913324"/>
      </dsp:txXfrm>
    </dsp:sp>
    <dsp:sp modelId="{35B546FE-EF13-45D4-8A39-2C186AD9F456}">
      <dsp:nvSpPr>
        <dsp:cNvPr id="0" name=""/>
        <dsp:cNvSpPr/>
      </dsp:nvSpPr>
      <dsp:spPr>
        <a:xfrm>
          <a:off x="4421022" y="1047470"/>
          <a:ext cx="430580" cy="430580"/>
        </a:xfrm>
        <a:prstGeom prst="ellipse">
          <a:avLst/>
        </a:prstGeom>
        <a:solidFill>
          <a:srgbClr val="0070C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76F26-2378-45A6-A803-B1DBCA6DCB1F}">
      <dsp:nvSpPr>
        <dsp:cNvPr id="0" name=""/>
        <dsp:cNvSpPr/>
      </dsp:nvSpPr>
      <dsp:spPr>
        <a:xfrm>
          <a:off x="4172613" y="1524003"/>
          <a:ext cx="2517236" cy="235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156" tIns="0" rIns="0" bIns="0" numCol="1" spcCol="1270" anchor="t" anchorCtr="0">
          <a:noAutofit/>
        </a:bodyPr>
        <a:lstStyle/>
        <a:p>
          <a:pPr lvl="0" algn="l" defTabSz="1200150">
            <a:lnSpc>
              <a:spcPct val="90000"/>
            </a:lnSpc>
            <a:spcBef>
              <a:spcPct val="0"/>
            </a:spcBef>
            <a:spcAft>
              <a:spcPct val="35000"/>
            </a:spcAft>
          </a:pPr>
          <a:r>
            <a:rPr lang="en-US" sz="2700" b="1" kern="1200" dirty="0" smtClean="0"/>
            <a:t>Reputation</a:t>
          </a:r>
          <a:endParaRPr lang="en-US" sz="2700" b="1" kern="1200" dirty="0"/>
        </a:p>
      </dsp:txBody>
      <dsp:txXfrm>
        <a:off x="4172613" y="1524003"/>
        <a:ext cx="2517236" cy="2354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D68D6-EA39-42C3-A88B-80B0154E0671}">
      <dsp:nvSpPr>
        <dsp:cNvPr id="0" name=""/>
        <dsp:cNvSpPr/>
      </dsp:nvSpPr>
      <dsp:spPr>
        <a:xfrm>
          <a:off x="711199" y="0"/>
          <a:ext cx="4063999" cy="4063999"/>
        </a:xfrm>
        <a:prstGeom prst="triangl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12B6A-709D-4136-B475-9B1389804B8A}">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Hiring Guidelines</a:t>
          </a:r>
          <a:endParaRPr lang="en-US" sz="2500" kern="1200" dirty="0"/>
        </a:p>
      </dsp:txBody>
      <dsp:txXfrm>
        <a:off x="2790161" y="455544"/>
        <a:ext cx="2547676" cy="868101"/>
      </dsp:txXfrm>
    </dsp:sp>
    <dsp:sp modelId="{F4D0B0A6-DB83-4E41-A999-33AB1B5D7AC6}">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Setting Goals</a:t>
          </a:r>
          <a:endParaRPr lang="en-US" sz="2500" kern="1200" dirty="0"/>
        </a:p>
      </dsp:txBody>
      <dsp:txXfrm>
        <a:off x="2790161" y="1537822"/>
        <a:ext cx="2547676" cy="868101"/>
      </dsp:txXfrm>
    </dsp:sp>
    <dsp:sp modelId="{A7C1038C-3EDF-4D6E-BAEB-C53F1CD2F53C}">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Customer Reviews</a:t>
          </a:r>
          <a:endParaRPr lang="en-US" sz="2500" kern="1200" dirty="0"/>
        </a:p>
      </dsp:txBody>
      <dsp:txXfrm>
        <a:off x="2790161" y="2620101"/>
        <a:ext cx="2547676" cy="868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AF029-2968-4E1A-BCFB-E98C459E2707}">
      <dsp:nvSpPr>
        <dsp:cNvPr id="0" name=""/>
        <dsp:cNvSpPr/>
      </dsp:nvSpPr>
      <dsp:spPr>
        <a:xfrm>
          <a:off x="1898" y="538902"/>
          <a:ext cx="2934295" cy="1173718"/>
        </a:xfrm>
        <a:prstGeom prst="chevr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Schedule Appointment</a:t>
          </a:r>
          <a:endParaRPr lang="en-US" sz="2400" kern="1200" dirty="0"/>
        </a:p>
      </dsp:txBody>
      <dsp:txXfrm>
        <a:off x="588757" y="538902"/>
        <a:ext cx="1760577" cy="1173718"/>
      </dsp:txXfrm>
    </dsp:sp>
    <dsp:sp modelId="{DE4BB993-0B20-4AF8-97EA-694D948C970A}">
      <dsp:nvSpPr>
        <dsp:cNvPr id="0" name=""/>
        <dsp:cNvSpPr/>
      </dsp:nvSpPr>
      <dsp:spPr>
        <a:xfrm>
          <a:off x="2554735" y="638668"/>
          <a:ext cx="2435465" cy="97418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Enter Lasell Tutoring Center</a:t>
          </a:r>
          <a:endParaRPr lang="en-US" sz="2100" kern="1200" dirty="0"/>
        </a:p>
      </dsp:txBody>
      <dsp:txXfrm>
        <a:off x="3041828" y="638668"/>
        <a:ext cx="1461279" cy="974186"/>
      </dsp:txXfrm>
    </dsp:sp>
    <dsp:sp modelId="{29356676-49DF-49FB-8953-CE68E7AE1588}">
      <dsp:nvSpPr>
        <dsp:cNvPr id="0" name=""/>
        <dsp:cNvSpPr/>
      </dsp:nvSpPr>
      <dsp:spPr>
        <a:xfrm>
          <a:off x="4649235" y="638668"/>
          <a:ext cx="2435465" cy="97418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Check in with Admin</a:t>
          </a:r>
          <a:endParaRPr lang="en-US" sz="2100" kern="1200" dirty="0"/>
        </a:p>
      </dsp:txBody>
      <dsp:txXfrm>
        <a:off x="5136328" y="638668"/>
        <a:ext cx="1461279" cy="974186"/>
      </dsp:txXfrm>
    </dsp:sp>
    <dsp:sp modelId="{43432ADD-4428-4174-B924-C7392E0CC276}">
      <dsp:nvSpPr>
        <dsp:cNvPr id="0" name=""/>
        <dsp:cNvSpPr/>
      </dsp:nvSpPr>
      <dsp:spPr>
        <a:xfrm>
          <a:off x="1898" y="1876940"/>
          <a:ext cx="2934295" cy="1173718"/>
        </a:xfrm>
        <a:prstGeom prst="chevr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Meet with Tutor</a:t>
          </a:r>
          <a:endParaRPr lang="en-US" sz="2400" kern="1200" dirty="0"/>
        </a:p>
      </dsp:txBody>
      <dsp:txXfrm>
        <a:off x="588757" y="1876940"/>
        <a:ext cx="1760577" cy="1173718"/>
      </dsp:txXfrm>
    </dsp:sp>
    <dsp:sp modelId="{2B7D7372-5984-437F-98BC-38BBE18F8262}">
      <dsp:nvSpPr>
        <dsp:cNvPr id="0" name=""/>
        <dsp:cNvSpPr/>
      </dsp:nvSpPr>
      <dsp:spPr>
        <a:xfrm>
          <a:off x="2554735" y="1976706"/>
          <a:ext cx="2435465" cy="97418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Cover Today’s Material</a:t>
          </a:r>
          <a:endParaRPr lang="en-US" sz="2100" kern="1200" dirty="0"/>
        </a:p>
      </dsp:txBody>
      <dsp:txXfrm>
        <a:off x="3041828" y="1976706"/>
        <a:ext cx="1461279" cy="974186"/>
      </dsp:txXfrm>
    </dsp:sp>
    <dsp:sp modelId="{DEA8715D-9951-46BD-9D76-05E0FFFAD2C5}">
      <dsp:nvSpPr>
        <dsp:cNvPr id="0" name=""/>
        <dsp:cNvSpPr/>
      </dsp:nvSpPr>
      <dsp:spPr>
        <a:xfrm>
          <a:off x="4649235" y="1976706"/>
          <a:ext cx="2435465" cy="97418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Record Homework Assignment</a:t>
          </a:r>
          <a:endParaRPr lang="en-US" sz="2100" kern="1200" dirty="0"/>
        </a:p>
      </dsp:txBody>
      <dsp:txXfrm>
        <a:off x="5136328" y="1976706"/>
        <a:ext cx="1461279" cy="974186"/>
      </dsp:txXfrm>
    </dsp:sp>
    <dsp:sp modelId="{E9073AF7-ABD2-4A65-9E81-444A069F0D1E}">
      <dsp:nvSpPr>
        <dsp:cNvPr id="0" name=""/>
        <dsp:cNvSpPr/>
      </dsp:nvSpPr>
      <dsp:spPr>
        <a:xfrm>
          <a:off x="1898" y="3214979"/>
          <a:ext cx="2934295" cy="1173718"/>
        </a:xfrm>
        <a:prstGeom prst="chevr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Check Out </a:t>
          </a:r>
          <a:endParaRPr lang="en-US" sz="2400" kern="1200" dirty="0"/>
        </a:p>
      </dsp:txBody>
      <dsp:txXfrm>
        <a:off x="588757" y="3214979"/>
        <a:ext cx="1760577" cy="1173718"/>
      </dsp:txXfrm>
    </dsp:sp>
    <dsp:sp modelId="{5C6C03A1-BFC5-4EDD-9516-404FEE20A8C7}">
      <dsp:nvSpPr>
        <dsp:cNvPr id="0" name=""/>
        <dsp:cNvSpPr/>
      </dsp:nvSpPr>
      <dsp:spPr>
        <a:xfrm>
          <a:off x="2554735" y="3314745"/>
          <a:ext cx="2435465" cy="97418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Make Payment</a:t>
          </a:r>
          <a:endParaRPr lang="en-US" sz="2100" kern="1200" dirty="0"/>
        </a:p>
      </dsp:txBody>
      <dsp:txXfrm>
        <a:off x="3041828" y="3314745"/>
        <a:ext cx="1461279" cy="974186"/>
      </dsp:txXfrm>
    </dsp:sp>
    <dsp:sp modelId="{65FFE434-E573-45E7-B7FA-D0F65BF57C9C}">
      <dsp:nvSpPr>
        <dsp:cNvPr id="0" name=""/>
        <dsp:cNvSpPr/>
      </dsp:nvSpPr>
      <dsp:spPr>
        <a:xfrm>
          <a:off x="4649235" y="3314745"/>
          <a:ext cx="2435465" cy="974186"/>
        </a:xfrm>
        <a:prstGeom prst="chevron">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Leave Tutoring Center</a:t>
          </a:r>
          <a:endParaRPr lang="en-US" sz="2100" kern="1200" dirty="0"/>
        </a:p>
      </dsp:txBody>
      <dsp:txXfrm>
        <a:off x="5136328" y="3314745"/>
        <a:ext cx="1461279" cy="974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54F9C-19AC-4D45-A739-A561C9206E3A}">
      <dsp:nvSpPr>
        <dsp:cNvPr id="0" name=""/>
        <dsp:cNvSpPr/>
      </dsp:nvSpPr>
      <dsp:spPr>
        <a:xfrm>
          <a:off x="2609850" y="0"/>
          <a:ext cx="2628900" cy="2628900"/>
        </a:xfrm>
        <a:prstGeom prst="triangl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Gain 1.25% Market Share</a:t>
          </a:r>
          <a:endParaRPr lang="en-US" sz="1600" kern="1200" dirty="0"/>
        </a:p>
      </dsp:txBody>
      <dsp:txXfrm>
        <a:off x="3267075" y="1314450"/>
        <a:ext cx="1314450" cy="1314450"/>
      </dsp:txXfrm>
    </dsp:sp>
    <dsp:sp modelId="{7706CBBA-8E72-4F77-9CF2-9361B69D4FB0}">
      <dsp:nvSpPr>
        <dsp:cNvPr id="0" name=""/>
        <dsp:cNvSpPr/>
      </dsp:nvSpPr>
      <dsp:spPr>
        <a:xfrm>
          <a:off x="1295400" y="2628900"/>
          <a:ext cx="2628900" cy="2628900"/>
        </a:xfrm>
        <a:prstGeom prst="triangl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Increase Amount of Group Tutoring</a:t>
          </a:r>
          <a:endParaRPr lang="en-US" sz="1600" kern="1200" dirty="0"/>
        </a:p>
      </dsp:txBody>
      <dsp:txXfrm>
        <a:off x="1952625" y="3943350"/>
        <a:ext cx="1314450" cy="1314450"/>
      </dsp:txXfrm>
    </dsp:sp>
    <dsp:sp modelId="{5F2FE43F-23E5-4EE2-90CC-90CC4463129F}">
      <dsp:nvSpPr>
        <dsp:cNvPr id="0" name=""/>
        <dsp:cNvSpPr/>
      </dsp:nvSpPr>
      <dsp:spPr>
        <a:xfrm rot="10800000">
          <a:off x="2609850" y="2628900"/>
          <a:ext cx="2628900" cy="2628900"/>
        </a:xfrm>
        <a:prstGeom prst="triangle">
          <a:avLst/>
        </a:prstGeom>
        <a:solidFill>
          <a:schemeClr val="tx1">
            <a:lumMod val="25000"/>
            <a:lumOff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lumMod val="75000"/>
                  <a:lumOff val="25000"/>
                </a:schemeClr>
              </a:solidFill>
            </a:rPr>
            <a:t>Marketing Objectives</a:t>
          </a:r>
          <a:endParaRPr lang="en-US" sz="1800" kern="1200" dirty="0">
            <a:solidFill>
              <a:schemeClr val="tx1">
                <a:lumMod val="75000"/>
                <a:lumOff val="25000"/>
              </a:schemeClr>
            </a:solidFill>
          </a:endParaRPr>
        </a:p>
      </dsp:txBody>
      <dsp:txXfrm rot="10800000">
        <a:off x="3267075" y="2628900"/>
        <a:ext cx="1314450" cy="1314450"/>
      </dsp:txXfrm>
    </dsp:sp>
    <dsp:sp modelId="{E755C315-5CC2-402C-A319-D5AD60882488}">
      <dsp:nvSpPr>
        <dsp:cNvPr id="0" name=""/>
        <dsp:cNvSpPr/>
      </dsp:nvSpPr>
      <dsp:spPr>
        <a:xfrm>
          <a:off x="3924300" y="2628900"/>
          <a:ext cx="2628900" cy="2628900"/>
        </a:xfrm>
        <a:prstGeom prst="triangl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Build a Reliable Brand and Increase Public Awareness</a:t>
          </a:r>
          <a:endParaRPr lang="en-US" sz="1500" kern="1200" dirty="0"/>
        </a:p>
      </dsp:txBody>
      <dsp:txXfrm>
        <a:off x="4581525" y="3943350"/>
        <a:ext cx="1314450" cy="13144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CCD9-8D08-4431-822A-D04CEAE8D4B5}">
      <dsp:nvSpPr>
        <dsp:cNvPr id="0" name=""/>
        <dsp:cNvSpPr/>
      </dsp:nvSpPr>
      <dsp:spPr>
        <a:xfrm>
          <a:off x="138822" y="592179"/>
          <a:ext cx="915314" cy="1406441"/>
        </a:xfrm>
        <a:prstGeom prst="upArrow">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8420FF0-D6DB-4982-B681-2239AE234AFE}">
      <dsp:nvSpPr>
        <dsp:cNvPr id="0" name=""/>
        <dsp:cNvSpPr/>
      </dsp:nvSpPr>
      <dsp:spPr>
        <a:xfrm>
          <a:off x="1066793" y="533393"/>
          <a:ext cx="1553260" cy="1828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kern="1200" dirty="0" smtClean="0"/>
            <a:t>Increase Market Share</a:t>
          </a:r>
          <a:endParaRPr lang="en-US" sz="2400" kern="1200" dirty="0"/>
        </a:p>
      </dsp:txBody>
      <dsp:txXfrm>
        <a:off x="1066793" y="533393"/>
        <a:ext cx="1553260" cy="1828793"/>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E4ADFB-7776-4C03-AFAC-2B01DC14FF48}" type="datetimeFigureOut">
              <a:rPr lang="en-US" smtClean="0"/>
              <a:t>12/12/2012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E57BDE-6FDB-4267-84C8-ACE71301AA6C}" type="slidenum">
              <a:rPr lang="en-US" smtClean="0"/>
              <a:t>‹#›</a:t>
            </a:fld>
            <a:endParaRPr lang="en-US"/>
          </a:p>
        </p:txBody>
      </p:sp>
    </p:spTree>
    <p:extLst>
      <p:ext uri="{BB962C8B-B14F-4D97-AF65-F5344CB8AC3E}">
        <p14:creationId xmlns:p14="http://schemas.microsoft.com/office/powerpoint/2010/main" val="119984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Reid</a:t>
            </a:r>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1</a:t>
            </a:fld>
            <a:endParaRPr lang="en-US"/>
          </a:p>
        </p:txBody>
      </p:sp>
    </p:spTree>
    <p:extLst>
      <p:ext uri="{BB962C8B-B14F-4D97-AF65-F5344CB8AC3E}">
        <p14:creationId xmlns:p14="http://schemas.microsoft.com/office/powerpoint/2010/main" val="310959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kern="1200" dirty="0" smtClean="0">
                <a:solidFill>
                  <a:schemeClr val="tx1"/>
                </a:solidFill>
                <a:effectLst/>
                <a:latin typeface="+mn-lt"/>
                <a:ea typeface="+mn-ea"/>
                <a:cs typeface="+mn-cs"/>
              </a:rPr>
              <a:t>-LTC will also hold an open house in September each year </a:t>
            </a:r>
          </a:p>
          <a:p>
            <a:r>
              <a:rPr lang="en-US" sz="3200" kern="1200" dirty="0" smtClean="0">
                <a:solidFill>
                  <a:schemeClr val="tx1"/>
                </a:solidFill>
                <a:effectLst/>
                <a:latin typeface="+mn-lt"/>
                <a:ea typeface="+mn-ea"/>
                <a:cs typeface="+mn-cs"/>
              </a:rPr>
              <a:t>-invite in members from the surrounding communities to meet the tutors and get information about the different programs</a:t>
            </a:r>
          </a:p>
          <a:p>
            <a:r>
              <a:rPr lang="en-US" sz="3200" kern="1200" dirty="0" smtClean="0">
                <a:solidFill>
                  <a:schemeClr val="tx1"/>
                </a:solidFill>
                <a:effectLst/>
                <a:latin typeface="+mn-lt"/>
                <a:ea typeface="+mn-ea"/>
                <a:cs typeface="+mn-cs"/>
              </a:rPr>
              <a:t>-meet and greet with Hatem and the other tutors</a:t>
            </a:r>
          </a:p>
          <a:p>
            <a:r>
              <a:rPr lang="en-US" sz="3200" kern="1200" dirty="0" smtClean="0">
                <a:solidFill>
                  <a:schemeClr val="tx1"/>
                </a:solidFill>
                <a:effectLst/>
                <a:latin typeface="+mn-lt"/>
                <a:ea typeface="+mn-ea"/>
                <a:cs typeface="+mn-cs"/>
              </a:rPr>
              <a:t>-a mock class to promote their teaching style </a:t>
            </a:r>
          </a:p>
          <a:p>
            <a:r>
              <a:rPr lang="en-US" sz="3200" kern="1200" dirty="0" smtClean="0">
                <a:solidFill>
                  <a:schemeClr val="tx1"/>
                </a:solidFill>
                <a:effectLst/>
                <a:latin typeface="+mn-lt"/>
                <a:ea typeface="+mn-ea"/>
                <a:cs typeface="+mn-cs"/>
              </a:rPr>
              <a:t>-promoted through their social media, word-of-mouth, and flyer-like advertisements </a:t>
            </a:r>
            <a:endParaRPr lang="en-US" sz="3200" dirty="0" smtClean="0"/>
          </a:p>
          <a:p>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10</a:t>
            </a:fld>
            <a:endParaRPr lang="en-US"/>
          </a:p>
        </p:txBody>
      </p:sp>
    </p:spTree>
    <p:extLst>
      <p:ext uri="{BB962C8B-B14F-4D97-AF65-F5344CB8AC3E}">
        <p14:creationId xmlns:p14="http://schemas.microsoft.com/office/powerpoint/2010/main" val="143820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We will spend the most on marketing in the first year</a:t>
            </a:r>
          </a:p>
          <a:p>
            <a:r>
              <a:rPr lang="en-US" baseline="0" dirty="0" smtClean="0"/>
              <a:t>-we plan to reduce spending starting in year 3 with a steady decrease to year 5</a:t>
            </a:r>
          </a:p>
          <a:p>
            <a:r>
              <a:rPr lang="en-US" baseline="0" dirty="0" smtClean="0"/>
              <a:t>-The long term costs that will not change will be social media as that will be done by the intern and the website management</a:t>
            </a:r>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11</a:t>
            </a:fld>
            <a:endParaRPr lang="en-US"/>
          </a:p>
        </p:txBody>
      </p:sp>
    </p:spTree>
    <p:extLst>
      <p:ext uri="{BB962C8B-B14F-4D97-AF65-F5344CB8AC3E}">
        <p14:creationId xmlns:p14="http://schemas.microsoft.com/office/powerpoint/2010/main" val="2475281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LTC should also advertise at high school football games by setting up a table at the event to hand out flyers, brochures, and promotional items and to meet and greet people within the community. This will add to their image of being a local company and help to develop their brand.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12</a:t>
            </a:fld>
            <a:endParaRPr lang="en-US"/>
          </a:p>
        </p:txBody>
      </p:sp>
    </p:spTree>
    <p:extLst>
      <p:ext uri="{BB962C8B-B14F-4D97-AF65-F5344CB8AC3E}">
        <p14:creationId xmlns:p14="http://schemas.microsoft.com/office/powerpoint/2010/main" val="93254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a:t>
            </a:r>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13</a:t>
            </a:fld>
            <a:endParaRPr lang="en-US"/>
          </a:p>
        </p:txBody>
      </p:sp>
    </p:spTree>
    <p:extLst>
      <p:ext uri="{BB962C8B-B14F-4D97-AF65-F5344CB8AC3E}">
        <p14:creationId xmlns:p14="http://schemas.microsoft.com/office/powerpoint/2010/main" val="3170626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a:t>
            </a:r>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14</a:t>
            </a:fld>
            <a:endParaRPr lang="en-US"/>
          </a:p>
        </p:txBody>
      </p:sp>
    </p:spTree>
    <p:extLst>
      <p:ext uri="{BB962C8B-B14F-4D97-AF65-F5344CB8AC3E}">
        <p14:creationId xmlns:p14="http://schemas.microsoft.com/office/powerpoint/2010/main" val="3750804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Brian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Most competitors offer a service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guarentee</a:t>
            </a: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Promise helps ensure confidence in our product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Broad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guarentee</a:t>
            </a: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Protects us from losing revenue b/c of intangible factors</a:t>
            </a:r>
          </a:p>
          <a:p>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15</a:t>
            </a:fld>
            <a:endParaRPr lang="en-US"/>
          </a:p>
        </p:txBody>
      </p:sp>
    </p:spTree>
    <p:extLst>
      <p:ext uri="{BB962C8B-B14F-4D97-AF65-F5344CB8AC3E}">
        <p14:creationId xmlns:p14="http://schemas.microsoft.com/office/powerpoint/2010/main" val="3688044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a:t>
            </a:r>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16</a:t>
            </a:fld>
            <a:endParaRPr lang="en-US"/>
          </a:p>
        </p:txBody>
      </p:sp>
    </p:spTree>
    <p:extLst>
      <p:ext uri="{BB962C8B-B14F-4D97-AF65-F5344CB8AC3E}">
        <p14:creationId xmlns:p14="http://schemas.microsoft.com/office/powerpoint/2010/main" val="2020104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a:t>
            </a:r>
          </a:p>
          <a:p>
            <a:r>
              <a:rPr lang="en-US" dirty="0" smtClean="0"/>
              <a:t>There are some resources that will be needed to acquire- desks, computers, pens, etc.</a:t>
            </a:r>
          </a:p>
          <a:p>
            <a:r>
              <a:rPr lang="en-US" dirty="0" smtClean="0"/>
              <a:t>Main focus of operations is human resource management</a:t>
            </a:r>
          </a:p>
          <a:p>
            <a:r>
              <a:rPr lang="en-US" dirty="0" smtClean="0"/>
              <a:t>Quality of tutors (talk about how we will measure and ensure it)</a:t>
            </a:r>
          </a:p>
          <a:p>
            <a:r>
              <a:rPr lang="en-US" dirty="0" smtClean="0"/>
              <a:t>Quantity of tutors- based on peak testing periods (more tutors in months before popular testing dates)</a:t>
            </a:r>
          </a:p>
          <a:p>
            <a:r>
              <a:rPr lang="en-US" dirty="0" smtClean="0"/>
              <a:t>Other employees- administrators, interns</a:t>
            </a:r>
          </a:p>
          <a:p>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17</a:t>
            </a:fld>
            <a:endParaRPr lang="en-US"/>
          </a:p>
        </p:txBody>
      </p:sp>
    </p:spTree>
    <p:extLst>
      <p:ext uri="{BB962C8B-B14F-4D97-AF65-F5344CB8AC3E}">
        <p14:creationId xmlns:p14="http://schemas.microsoft.com/office/powerpoint/2010/main" val="3493578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a:t>
            </a:r>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18</a:t>
            </a:fld>
            <a:endParaRPr lang="en-US"/>
          </a:p>
        </p:txBody>
      </p:sp>
    </p:spTree>
    <p:extLst>
      <p:ext uri="{BB962C8B-B14F-4D97-AF65-F5344CB8AC3E}">
        <p14:creationId xmlns:p14="http://schemas.microsoft.com/office/powerpoint/2010/main" val="3102070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Hiring guidelines </a:t>
            </a:r>
          </a:p>
          <a:p>
            <a:r>
              <a:rPr lang="en-US" dirty="0" smtClean="0"/>
              <a:t>believe tutors are the most important resources to providing a successful and positive experience that helps us meet our goals of helping students improve their understanding of the subject and improving their scores. </a:t>
            </a:r>
            <a:r>
              <a:rPr lang="en-US" dirty="0" err="1" smtClean="0"/>
              <a:t>Qualtrics</a:t>
            </a:r>
            <a:r>
              <a:rPr lang="en-US" dirty="0" smtClean="0"/>
              <a:t> survey showed that people would pay more for a tutor with experience and a college degree, we will have strict hiring guidelines </a:t>
            </a:r>
          </a:p>
          <a:p>
            <a:r>
              <a:rPr lang="en-US" dirty="0" smtClean="0"/>
              <a:t>Service </a:t>
            </a:r>
            <a:r>
              <a:rPr lang="en-US" dirty="0" err="1" smtClean="0"/>
              <a:t>guarentee</a:t>
            </a:r>
            <a:endParaRPr lang="en-US" dirty="0" smtClean="0"/>
          </a:p>
          <a:p>
            <a:r>
              <a:rPr lang="en-US" dirty="0" smtClean="0"/>
              <a:t>Student tutors will be required to score a 700 on the SAT Math portion and have a math major focus</a:t>
            </a:r>
          </a:p>
          <a:p>
            <a:r>
              <a:rPr lang="en-US" dirty="0" smtClean="0"/>
              <a:t>Professionals will have some prior tutoring experience, hold a degree in mathematics, and be able to score a 750 on the SAT</a:t>
            </a:r>
          </a:p>
          <a:p>
            <a:r>
              <a:rPr lang="en-US" dirty="0" smtClean="0"/>
              <a:t>Tutor Reviews by customers</a:t>
            </a:r>
          </a:p>
          <a:p>
            <a:r>
              <a:rPr lang="en-US" dirty="0" smtClean="0"/>
              <a:t>Once they are hired, they will set goals with their students, and the tutors will be reviewed by student surveys based on how well the overall experience was and how effective it was in helping them reach their goals. If they </a:t>
            </a:r>
            <a:r>
              <a:rPr lang="en-US" dirty="0" err="1" smtClean="0"/>
              <a:t>arent</a:t>
            </a:r>
            <a:r>
              <a:rPr lang="en-US" dirty="0" smtClean="0"/>
              <a:t> affective they will be reviewed by Neil or an administrator and their employment with the company will be reviewed by Neil or the administrator</a:t>
            </a:r>
          </a:p>
          <a:p>
            <a:r>
              <a:rPr lang="en-US" dirty="0" smtClean="0"/>
              <a:t>Tutor Quantity</a:t>
            </a:r>
          </a:p>
          <a:p>
            <a:r>
              <a:rPr lang="en-US" dirty="0" smtClean="0"/>
              <a:t>We will employ 7 tutors during the first year of operations, this was calculated by assuming that 28% of revenues will come in the 2 months before the most popular exam dates (</a:t>
            </a:r>
            <a:r>
              <a:rPr lang="en-US" dirty="0" err="1" smtClean="0"/>
              <a:t>Sept+October</a:t>
            </a:r>
            <a:r>
              <a:rPr lang="en-US" dirty="0" smtClean="0"/>
              <a:t>) (April and May) during peak testing periods</a:t>
            </a:r>
          </a:p>
          <a:p>
            <a:r>
              <a:rPr lang="en-US" dirty="0" smtClean="0"/>
              <a:t>Tutor ratio is 2:1 professional because people in the survey said they valued prior experience and a college degree more, so more people will be inclined to pay more to sign up for that service</a:t>
            </a:r>
          </a:p>
          <a:p>
            <a:endParaRPr lang="en-US" baseline="0" dirty="0" smtClean="0"/>
          </a:p>
        </p:txBody>
      </p:sp>
      <p:sp>
        <p:nvSpPr>
          <p:cNvPr id="4" name="Slide Number Placeholder 3"/>
          <p:cNvSpPr>
            <a:spLocks noGrp="1"/>
          </p:cNvSpPr>
          <p:nvPr>
            <p:ph type="sldNum" sz="quarter" idx="10"/>
          </p:nvPr>
        </p:nvSpPr>
        <p:spPr/>
        <p:txBody>
          <a:bodyPr/>
          <a:lstStyle/>
          <a:p>
            <a:fld id="{DFE57BDE-6FDB-4267-84C8-ACE71301AA6C}" type="slidenum">
              <a:rPr lang="en-US" smtClean="0"/>
              <a:t>22</a:t>
            </a:fld>
            <a:endParaRPr lang="en-US"/>
          </a:p>
        </p:txBody>
      </p:sp>
    </p:spTree>
    <p:extLst>
      <p:ext uri="{BB962C8B-B14F-4D97-AF65-F5344CB8AC3E}">
        <p14:creationId xmlns:p14="http://schemas.microsoft.com/office/powerpoint/2010/main" val="28857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Reid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Interest Rate of 2.83%</a:t>
            </a:r>
          </a:p>
          <a:p>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2</a:t>
            </a:fld>
            <a:endParaRPr lang="en-US"/>
          </a:p>
        </p:txBody>
      </p:sp>
    </p:spTree>
    <p:extLst>
      <p:ext uri="{BB962C8B-B14F-4D97-AF65-F5344CB8AC3E}">
        <p14:creationId xmlns:p14="http://schemas.microsoft.com/office/powerpoint/2010/main" val="2963072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Simplified version of our service blueprint- basic format of the process each customer will go through</a:t>
            </a:r>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23</a:t>
            </a:fld>
            <a:endParaRPr lang="en-US"/>
          </a:p>
        </p:txBody>
      </p:sp>
    </p:spTree>
    <p:extLst>
      <p:ext uri="{BB962C8B-B14F-4D97-AF65-F5344CB8AC3E}">
        <p14:creationId xmlns:p14="http://schemas.microsoft.com/office/powerpoint/2010/main" val="2741485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Neil</a:t>
            </a:r>
            <a:r>
              <a:rPr lang="en-US" baseline="0" dirty="0" smtClean="0"/>
              <a:t> will work as a professional tutor and hiring manager, eventually as we hire enough professional tutors Neil will only be responsible for training and hiring tutors, and be able to cut back on his hours</a:t>
            </a:r>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24</a:t>
            </a:fld>
            <a:endParaRPr lang="en-US"/>
          </a:p>
        </p:txBody>
      </p:sp>
    </p:spTree>
    <p:extLst>
      <p:ext uri="{BB962C8B-B14F-4D97-AF65-F5344CB8AC3E}">
        <p14:creationId xmlns:p14="http://schemas.microsoft.com/office/powerpoint/2010/main" val="509132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-Gain 1.25% market share- By the end of year 5</a:t>
            </a:r>
            <a:r>
              <a:rPr lang="en-US" baseline="0" dirty="0" smtClean="0"/>
              <a:t> we will have gained a 1.25% of the target market segment which translates to 315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-Change individual/group tutoring ratio to 60/40- By the end of year 4 </a:t>
            </a:r>
            <a:r>
              <a:rPr lang="en-US" sz="1200" kern="1200" dirty="0" smtClean="0">
                <a:solidFill>
                  <a:schemeClr val="tx1"/>
                </a:solidFill>
                <a:effectLst/>
                <a:latin typeface="+mn-lt"/>
                <a:ea typeface="+mn-ea"/>
                <a:cs typeface="+mn-cs"/>
              </a:rPr>
              <a:t>the ratio of individual to group tutoring will have changed from 80/20 to 60/40</a:t>
            </a:r>
          </a:p>
          <a:p>
            <a:r>
              <a:rPr lang="en-US" dirty="0" smtClean="0"/>
              <a:t>-Built a trustworthy and reliable brand identity</a:t>
            </a:r>
            <a:r>
              <a:rPr lang="en-US" baseline="0" dirty="0" smtClean="0"/>
              <a:t> and </a:t>
            </a:r>
            <a:r>
              <a:rPr lang="en-US" dirty="0" smtClean="0"/>
              <a:t>Increase public awareness of company by</a:t>
            </a:r>
            <a:r>
              <a:rPr lang="en-US" baseline="0" dirty="0" smtClean="0"/>
              <a:t> the end of year 5</a:t>
            </a:r>
            <a:endParaRPr lang="en-US" dirty="0" smtClean="0"/>
          </a:p>
          <a:p>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26</a:t>
            </a:fld>
            <a:endParaRPr lang="en-US"/>
          </a:p>
        </p:txBody>
      </p:sp>
    </p:spTree>
    <p:extLst>
      <p:ext uri="{BB962C8B-B14F-4D97-AF65-F5344CB8AC3E}">
        <p14:creationId xmlns:p14="http://schemas.microsoft.com/office/powerpoint/2010/main" val="123126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Reid</a:t>
            </a:r>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3</a:t>
            </a:fld>
            <a:endParaRPr lang="en-US"/>
          </a:p>
        </p:txBody>
      </p:sp>
    </p:spTree>
    <p:extLst>
      <p:ext uri="{BB962C8B-B14F-4D97-AF65-F5344CB8AC3E}">
        <p14:creationId xmlns:p14="http://schemas.microsoft.com/office/powerpoint/2010/main" val="2525998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p>
          <a:p>
            <a:r>
              <a:rPr lang="en-US" dirty="0" smtClean="0"/>
              <a:t>-We will position ourselves in a niche</a:t>
            </a:r>
            <a:r>
              <a:rPr lang="en-US" baseline="0" dirty="0" smtClean="0"/>
              <a:t> in the market by being a:</a:t>
            </a:r>
          </a:p>
          <a:p>
            <a:r>
              <a:rPr lang="en-US" baseline="0" dirty="0" smtClean="0"/>
              <a:t>-small and local tutoring company within the community versus a large and nationwide company</a:t>
            </a:r>
          </a:p>
          <a:p>
            <a:r>
              <a:rPr lang="en-US" baseline="0" dirty="0" smtClean="0"/>
              <a:t>-specializing in math and test prep only</a:t>
            </a:r>
          </a:p>
          <a:p>
            <a:r>
              <a:rPr lang="en-US" baseline="0" dirty="0" smtClean="0"/>
              <a:t>-offering flexibility in different kinds of group and individualized </a:t>
            </a:r>
            <a:r>
              <a:rPr lang="en-US" baseline="0" dirty="0" smtClean="0"/>
              <a:t>tutoring</a:t>
            </a:r>
          </a:p>
          <a:p>
            <a:r>
              <a:rPr lang="en-US" baseline="0" dirty="0" smtClean="0"/>
              <a:t>-with these 3 key factors we will be able to develop a niche in the market for the new venture</a:t>
            </a:r>
            <a:endParaRPr lang="en-US" baseline="0" dirty="0" smtClean="0"/>
          </a:p>
        </p:txBody>
      </p:sp>
      <p:sp>
        <p:nvSpPr>
          <p:cNvPr id="4" name="Slide Number Placeholder 3"/>
          <p:cNvSpPr>
            <a:spLocks noGrp="1"/>
          </p:cNvSpPr>
          <p:nvPr>
            <p:ph type="sldNum" sz="quarter" idx="10"/>
          </p:nvPr>
        </p:nvSpPr>
        <p:spPr/>
        <p:txBody>
          <a:bodyPr/>
          <a:lstStyle/>
          <a:p>
            <a:fld id="{DFE57BDE-6FDB-4267-84C8-ACE71301AA6C}" type="slidenum">
              <a:rPr lang="en-US" smtClean="0"/>
              <a:t>4</a:t>
            </a:fld>
            <a:endParaRPr lang="en-US"/>
          </a:p>
        </p:txBody>
      </p:sp>
    </p:spTree>
    <p:extLst>
      <p:ext uri="{BB962C8B-B14F-4D97-AF65-F5344CB8AC3E}">
        <p14:creationId xmlns:p14="http://schemas.microsoft.com/office/powerpoint/2010/main" val="343951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a:t>
            </a:r>
          </a:p>
          <a:p>
            <a:r>
              <a:rPr lang="en-US" dirty="0" smtClean="0"/>
              <a:t>-</a:t>
            </a:r>
            <a:r>
              <a:rPr lang="en-US" baseline="0" dirty="0" smtClean="0"/>
              <a:t>We will spend the most on marketing in the first year</a:t>
            </a:r>
          </a:p>
          <a:p>
            <a:r>
              <a:rPr lang="en-US" baseline="0" dirty="0" smtClean="0"/>
              <a:t>-we plan to reduce spending starting in year 3 with a steady decrease to year 5</a:t>
            </a:r>
          </a:p>
          <a:p>
            <a:r>
              <a:rPr lang="en-US" baseline="0" dirty="0" smtClean="0"/>
              <a:t>-The long term costs that will not change will be social media as that will be done by the intern and the website management</a:t>
            </a:r>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5</a:t>
            </a:fld>
            <a:endParaRPr lang="en-US"/>
          </a:p>
        </p:txBody>
      </p:sp>
    </p:spTree>
    <p:extLst>
      <p:ext uri="{BB962C8B-B14F-4D97-AF65-F5344CB8AC3E}">
        <p14:creationId xmlns:p14="http://schemas.microsoft.com/office/powerpoint/2010/main" val="2475281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will spend a majority of our marketing budget on social media</a:t>
            </a:r>
          </a:p>
          <a:p>
            <a:r>
              <a:rPr lang="en-US" sz="1200" kern="1200" baseline="0" dirty="0" smtClean="0">
                <a:solidFill>
                  <a:schemeClr val="tx1"/>
                </a:solidFill>
                <a:effectLst/>
                <a:latin typeface="+mn-lt"/>
                <a:ea typeface="+mn-ea"/>
                <a:cs typeface="+mn-cs"/>
              </a:rPr>
              <a:t>-This will be handled by the intern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-Social media is the fastest growing method for new small businesses to promote themselves </a:t>
            </a:r>
          </a:p>
          <a:p>
            <a:r>
              <a:rPr lang="en-US" sz="1200" kern="1200" dirty="0" smtClean="0">
                <a:solidFill>
                  <a:schemeClr val="tx1"/>
                </a:solidFill>
                <a:effectLst/>
                <a:latin typeface="+mn-lt"/>
                <a:ea typeface="+mn-ea"/>
                <a:cs typeface="+mn-cs"/>
              </a:rPr>
              <a:t>-They will start out on Facebook and Twitter, since these are the most generally used and the ones that make the most sense for the type of business</a:t>
            </a:r>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6</a:t>
            </a:fld>
            <a:endParaRPr lang="en-US"/>
          </a:p>
        </p:txBody>
      </p:sp>
    </p:spTree>
    <p:extLst>
      <p:ext uri="{BB962C8B-B14F-4D97-AF65-F5344CB8AC3E}">
        <p14:creationId xmlns:p14="http://schemas.microsoft.com/office/powerpoint/2010/main" val="644633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a:t>
            </a:r>
            <a:r>
              <a:rPr lang="en-US" baseline="0" dirty="0" smtClean="0"/>
              <a:t> advertisements will also be a large part of our strategy</a:t>
            </a:r>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7</a:t>
            </a:fld>
            <a:endParaRPr lang="en-US"/>
          </a:p>
        </p:txBody>
      </p:sp>
    </p:spTree>
    <p:extLst>
      <p:ext uri="{BB962C8B-B14F-4D97-AF65-F5344CB8AC3E}">
        <p14:creationId xmlns:p14="http://schemas.microsoft.com/office/powerpoint/2010/main" val="2475281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will use brochures</a:t>
            </a:r>
            <a:r>
              <a:rPr lang="en-US" baseline="0" dirty="0" smtClean="0"/>
              <a:t> and flyers</a:t>
            </a:r>
          </a:p>
          <a:p>
            <a:pPr marL="171450" indent="-171450">
              <a:buFontTx/>
              <a:buChar char="-"/>
            </a:pPr>
            <a:r>
              <a:rPr lang="en-US" baseline="0" dirty="0" smtClean="0"/>
              <a:t>These can be posted in high schools and handed out at open house/football games</a:t>
            </a:r>
            <a:endParaRPr lang="en-US" dirty="0" smtClean="0"/>
          </a:p>
          <a:p>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8</a:t>
            </a:fld>
            <a:endParaRPr lang="en-US"/>
          </a:p>
        </p:txBody>
      </p:sp>
    </p:spTree>
    <p:extLst>
      <p:ext uri="{BB962C8B-B14F-4D97-AF65-F5344CB8AC3E}">
        <p14:creationId xmlns:p14="http://schemas.microsoft.com/office/powerpoint/2010/main" val="48620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key factor will be our open house that will be held</a:t>
            </a:r>
            <a:r>
              <a:rPr lang="en-US" baseline="0" dirty="0" smtClean="0"/>
              <a:t> each September to integrate us as a business in the community</a:t>
            </a:r>
            <a:endParaRPr lang="en-US" dirty="0"/>
          </a:p>
        </p:txBody>
      </p:sp>
      <p:sp>
        <p:nvSpPr>
          <p:cNvPr id="4" name="Slide Number Placeholder 3"/>
          <p:cNvSpPr>
            <a:spLocks noGrp="1"/>
          </p:cNvSpPr>
          <p:nvPr>
            <p:ph type="sldNum" sz="quarter" idx="10"/>
          </p:nvPr>
        </p:nvSpPr>
        <p:spPr/>
        <p:txBody>
          <a:bodyPr/>
          <a:lstStyle/>
          <a:p>
            <a:fld id="{DFE57BDE-6FDB-4267-84C8-ACE71301AA6C}" type="slidenum">
              <a:rPr lang="en-US" smtClean="0"/>
              <a:t>9</a:t>
            </a:fld>
            <a:endParaRPr lang="en-US"/>
          </a:p>
        </p:txBody>
      </p:sp>
    </p:spTree>
    <p:extLst>
      <p:ext uri="{BB962C8B-B14F-4D97-AF65-F5344CB8AC3E}">
        <p14:creationId xmlns:p14="http://schemas.microsoft.com/office/powerpoint/2010/main" val="247528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DAC0B0-951D-4B04-BE20-164FD198F71E}"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82F9-649C-4F9B-B989-52DAC2FF60FE}"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AC0B0-951D-4B04-BE20-164FD198F71E}"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82F9-649C-4F9B-B989-52DAC2FF60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DAC0B0-951D-4B04-BE20-164FD198F71E}"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82F9-649C-4F9B-B989-52DAC2FF60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AC0B0-951D-4B04-BE20-164FD198F71E}"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82F9-649C-4F9B-B989-52DAC2FF60F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DAC0B0-951D-4B04-BE20-164FD198F71E}"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82F9-649C-4F9B-B989-52DAC2FF60FE}"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DAC0B0-951D-4B04-BE20-164FD198F71E}" type="datetimeFigureOut">
              <a:rPr lang="en-US" smtClean="0"/>
              <a:t>12/12/2012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E82F9-649C-4F9B-B989-52DAC2FF60F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DAC0B0-951D-4B04-BE20-164FD198F71E}" type="datetimeFigureOut">
              <a:rPr lang="en-US" smtClean="0"/>
              <a:t>12/12/2012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E82F9-649C-4F9B-B989-52DAC2FF60FE}"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DAC0B0-951D-4B04-BE20-164FD198F71E}" type="datetimeFigureOut">
              <a:rPr lang="en-US" smtClean="0"/>
              <a:t>12/12/2012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E82F9-649C-4F9B-B989-52DAC2FF60F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AC0B0-951D-4B04-BE20-164FD198F71E}" type="datetimeFigureOut">
              <a:rPr lang="en-US" smtClean="0"/>
              <a:t>12/12/2012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E82F9-649C-4F9B-B989-52DAC2FF60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AC0B0-951D-4B04-BE20-164FD198F71E}" type="datetimeFigureOut">
              <a:rPr lang="en-US" smtClean="0"/>
              <a:t>12/12/2012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E82F9-649C-4F9B-B989-52DAC2FF60FE}"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AC0B0-951D-4B04-BE20-164FD198F71E}" type="datetimeFigureOut">
              <a:rPr lang="en-US" smtClean="0"/>
              <a:t>12/12/2012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E82F9-649C-4F9B-B989-52DAC2FF60F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8DAC0B0-951D-4B04-BE20-164FD198F71E}" type="datetimeFigureOut">
              <a:rPr lang="en-US" smtClean="0"/>
              <a:t>12/12/2012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8AE82F9-649C-4F9B-B989-52DAC2FF60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5.jpe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Jessica Jacovino, Carolyn Kynoch, Brian Tobia, Reid Majka, Kevin </a:t>
            </a:r>
            <a:r>
              <a:rPr lang="en-US" dirty="0" smtClean="0"/>
              <a:t>Cash</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85800" y="1981200"/>
            <a:ext cx="8077200" cy="1371600"/>
          </a:xfrm>
          <a:prstGeom prst="rect">
            <a:avLst/>
          </a:prstGeom>
        </p:spPr>
      </p:pic>
    </p:spTree>
    <p:extLst>
      <p:ext uri="{BB962C8B-B14F-4D97-AF65-F5344CB8AC3E}">
        <p14:creationId xmlns:p14="http://schemas.microsoft.com/office/powerpoint/2010/main" val="4075176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House</a:t>
            </a:r>
            <a:endParaRPr lang="en-US" dirty="0"/>
          </a:p>
        </p:txBody>
      </p:sp>
      <p:pic>
        <p:nvPicPr>
          <p:cNvPr id="5124" name="Picture 4" descr="https://encrypted-tbn1.gstatic.com/images?q=tbn:ANd9GcTNJhmC1YjjpOTYA4jqyGP8Zba-2LACRUzv8AVHD3QLir4Ky-3X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5058">
            <a:off x="4372567" y="1548504"/>
            <a:ext cx="3296819" cy="21859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1.gstatic.com/images?q=tbn:ANd9GcTCwEDaRSDB8CYy3unP7W--uh3w4Powjj-Nq7f7GddsS2D27_T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7612" y="3486150"/>
            <a:ext cx="3692888" cy="2457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3600" y="5934670"/>
            <a:ext cx="4827540" cy="923330"/>
          </a:xfrm>
          <a:prstGeom prst="rect">
            <a:avLst/>
          </a:prstGeom>
          <a:noFill/>
        </p:spPr>
        <p:txBody>
          <a:bodyPr wrap="none" lIns="91440" tIns="45720" rIns="91440" bIns="45720">
            <a:spAutoFit/>
          </a:bodyPr>
          <a:lstStyle/>
          <a:p>
            <a:pPr algn="ctr"/>
            <a:r>
              <a:rPr kumimoji="0" lang="en-US" sz="54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t>Each September</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2" name="Picture 2" descr="https://encrypted-tbn0.gstatic.com/images?q=tbn:ANd9GcSmIiI1awgEFbJ1UA9zNuyfqYLLXbcr25z_p5nhA08DYCa9aYq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70338">
            <a:off x="565226" y="1543159"/>
            <a:ext cx="3705583" cy="254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87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lstStyle/>
          <a:p>
            <a:r>
              <a:rPr lang="en-US" dirty="0" smtClean="0"/>
              <a:t>Five Year Communication Strategy</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812504421"/>
              </p:ext>
            </p:extLst>
          </p:nvPr>
        </p:nvGraphicFramePr>
        <p:xfrm>
          <a:off x="381000" y="1676400"/>
          <a:ext cx="84582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2533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 with High Schools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600200"/>
            <a:ext cx="5027969" cy="332978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209800"/>
            <a:ext cx="5676900" cy="4267200"/>
          </a:xfrm>
          <a:prstGeom prst="rect">
            <a:avLst/>
          </a:prstGeom>
        </p:spPr>
      </p:pic>
    </p:spTree>
    <p:extLst>
      <p:ext uri="{BB962C8B-B14F-4D97-AF65-F5344CB8AC3E}">
        <p14:creationId xmlns:p14="http://schemas.microsoft.com/office/powerpoint/2010/main" val="274120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Prices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9795553"/>
              </p:ext>
            </p:extLst>
          </p:nvPr>
        </p:nvGraphicFramePr>
        <p:xfrm>
          <a:off x="304800" y="1600200"/>
          <a:ext cx="8458200" cy="2971800"/>
        </p:xfrm>
        <a:graphic>
          <a:graphicData uri="http://schemas.openxmlformats.org/drawingml/2006/table">
            <a:tbl>
              <a:tblPr firstRow="1" bandRow="1">
                <a:tableStyleId>{5C22544A-7EE6-4342-B048-85BDC9FD1C3A}</a:tableStyleId>
              </a:tblPr>
              <a:tblGrid>
                <a:gridCol w="1905000"/>
                <a:gridCol w="1295400"/>
                <a:gridCol w="1295400"/>
                <a:gridCol w="1295400"/>
                <a:gridCol w="1371600"/>
                <a:gridCol w="1295400"/>
              </a:tblGrid>
              <a:tr h="633919">
                <a:tc>
                  <a:txBody>
                    <a:bodyPr/>
                    <a:lstStyle/>
                    <a:p>
                      <a:endParaRPr lang="en-US" dirty="0"/>
                    </a:p>
                  </a:txBody>
                  <a:tcPr/>
                </a:tc>
                <a:tc>
                  <a:txBody>
                    <a:bodyPr/>
                    <a:lstStyle/>
                    <a:p>
                      <a:r>
                        <a:rPr lang="en-US" dirty="0" smtClean="0"/>
                        <a:t>Year</a:t>
                      </a:r>
                      <a:r>
                        <a:rPr lang="en-US" baseline="0" dirty="0" smtClean="0"/>
                        <a:t> 1</a:t>
                      </a:r>
                      <a:endParaRPr lang="en-US" dirty="0"/>
                    </a:p>
                  </a:txBody>
                  <a:tcPr/>
                </a:tc>
                <a:tc>
                  <a:txBody>
                    <a:bodyPr/>
                    <a:lstStyle/>
                    <a:p>
                      <a:r>
                        <a:rPr lang="en-US" dirty="0" smtClean="0"/>
                        <a:t>Year 2</a:t>
                      </a:r>
                      <a:endParaRPr lang="en-US" dirty="0"/>
                    </a:p>
                  </a:txBody>
                  <a:tcPr/>
                </a:tc>
                <a:tc>
                  <a:txBody>
                    <a:bodyPr/>
                    <a:lstStyle/>
                    <a:p>
                      <a:r>
                        <a:rPr lang="en-US" dirty="0" smtClean="0"/>
                        <a:t>Year 3</a:t>
                      </a:r>
                      <a:endParaRPr lang="en-US" dirty="0"/>
                    </a:p>
                  </a:txBody>
                  <a:tcPr/>
                </a:tc>
                <a:tc>
                  <a:txBody>
                    <a:bodyPr/>
                    <a:lstStyle/>
                    <a:p>
                      <a:r>
                        <a:rPr lang="en-US" dirty="0" smtClean="0"/>
                        <a:t>Year 4</a:t>
                      </a:r>
                      <a:endParaRPr lang="en-US" dirty="0"/>
                    </a:p>
                  </a:txBody>
                  <a:tcPr/>
                </a:tc>
                <a:tc>
                  <a:txBody>
                    <a:bodyPr/>
                    <a:lstStyle/>
                    <a:p>
                      <a:r>
                        <a:rPr lang="en-US" dirty="0" smtClean="0"/>
                        <a:t>Year</a:t>
                      </a:r>
                      <a:r>
                        <a:rPr lang="en-US" baseline="0" dirty="0" smtClean="0"/>
                        <a:t> 5</a:t>
                      </a:r>
                      <a:endParaRPr lang="en-US" dirty="0"/>
                    </a:p>
                  </a:txBody>
                  <a:tcPr/>
                </a:tc>
              </a:tr>
              <a:tr h="633919">
                <a:tc>
                  <a:txBody>
                    <a:bodyPr/>
                    <a:lstStyle/>
                    <a:p>
                      <a:r>
                        <a:rPr lang="en-US" dirty="0" smtClean="0"/>
                        <a:t>Revenue ($)</a:t>
                      </a:r>
                      <a:endParaRPr lang="en-US" dirty="0"/>
                    </a:p>
                  </a:txBody>
                  <a:tcPr/>
                </a:tc>
                <a:tc>
                  <a:txBody>
                    <a:bodyPr/>
                    <a:lstStyle/>
                    <a:p>
                      <a:r>
                        <a:rPr lang="en-US" dirty="0" smtClean="0"/>
                        <a:t>107,100</a:t>
                      </a:r>
                    </a:p>
                  </a:txBody>
                  <a:tcPr/>
                </a:tc>
                <a:tc>
                  <a:txBody>
                    <a:bodyPr/>
                    <a:lstStyle/>
                    <a:p>
                      <a:r>
                        <a:rPr lang="en-US" dirty="0" smtClean="0"/>
                        <a:t>151,300</a:t>
                      </a:r>
                      <a:endParaRPr lang="en-US" dirty="0"/>
                    </a:p>
                  </a:txBody>
                  <a:tcPr/>
                </a:tc>
                <a:tc>
                  <a:txBody>
                    <a:bodyPr/>
                    <a:lstStyle/>
                    <a:p>
                      <a:r>
                        <a:rPr lang="en-US" dirty="0" smtClean="0"/>
                        <a:t>203,175</a:t>
                      </a:r>
                      <a:endParaRPr lang="en-US" dirty="0"/>
                    </a:p>
                  </a:txBody>
                  <a:tcPr/>
                </a:tc>
                <a:tc>
                  <a:txBody>
                    <a:bodyPr/>
                    <a:lstStyle/>
                    <a:p>
                      <a:r>
                        <a:rPr lang="en-US" dirty="0" smtClean="0"/>
                        <a:t>288,225</a:t>
                      </a:r>
                      <a:endParaRPr lang="en-US" dirty="0"/>
                    </a:p>
                  </a:txBody>
                  <a:tcPr/>
                </a:tc>
                <a:tc>
                  <a:txBody>
                    <a:bodyPr/>
                    <a:lstStyle/>
                    <a:p>
                      <a:r>
                        <a:rPr lang="en-US" dirty="0" smtClean="0"/>
                        <a:t>480,375</a:t>
                      </a:r>
                      <a:endParaRPr lang="en-US" dirty="0"/>
                    </a:p>
                  </a:txBody>
                  <a:tcPr/>
                </a:tc>
              </a:tr>
              <a:tr h="694555">
                <a:tc>
                  <a:txBody>
                    <a:bodyPr/>
                    <a:lstStyle/>
                    <a:p>
                      <a:r>
                        <a:rPr lang="en-US" dirty="0" smtClean="0"/>
                        <a:t># of Customers</a:t>
                      </a:r>
                      <a:endParaRPr lang="en-US" dirty="0"/>
                    </a:p>
                  </a:txBody>
                  <a:tcPr/>
                </a:tc>
                <a:tc>
                  <a:txBody>
                    <a:bodyPr/>
                    <a:lstStyle/>
                    <a:p>
                      <a:r>
                        <a:rPr lang="en-US" dirty="0" smtClean="0"/>
                        <a:t>63</a:t>
                      </a:r>
                      <a:endParaRPr lang="en-US" dirty="0"/>
                    </a:p>
                  </a:txBody>
                  <a:tcPr/>
                </a:tc>
                <a:tc>
                  <a:txBody>
                    <a:bodyPr/>
                    <a:lstStyle/>
                    <a:p>
                      <a:r>
                        <a:rPr lang="en-US" dirty="0" smtClean="0"/>
                        <a:t>89</a:t>
                      </a:r>
                      <a:endParaRPr lang="en-US" dirty="0"/>
                    </a:p>
                  </a:txBody>
                  <a:tcPr/>
                </a:tc>
                <a:tc>
                  <a:txBody>
                    <a:bodyPr/>
                    <a:lstStyle/>
                    <a:p>
                      <a:r>
                        <a:rPr lang="en-US" dirty="0" smtClean="0"/>
                        <a:t>126</a:t>
                      </a:r>
                      <a:endParaRPr lang="en-US" dirty="0"/>
                    </a:p>
                  </a:txBody>
                  <a:tcPr/>
                </a:tc>
                <a:tc>
                  <a:txBody>
                    <a:bodyPr/>
                    <a:lstStyle/>
                    <a:p>
                      <a:r>
                        <a:rPr lang="en-US" dirty="0" smtClean="0"/>
                        <a:t>189</a:t>
                      </a:r>
                      <a:endParaRPr lang="en-US" dirty="0"/>
                    </a:p>
                  </a:txBody>
                  <a:tcPr/>
                </a:tc>
                <a:tc>
                  <a:txBody>
                    <a:bodyPr/>
                    <a:lstStyle/>
                    <a:p>
                      <a:r>
                        <a:rPr lang="en-US" dirty="0" smtClean="0"/>
                        <a:t>315</a:t>
                      </a:r>
                      <a:endParaRPr lang="en-US" dirty="0"/>
                    </a:p>
                  </a:txBody>
                  <a:tcPr/>
                </a:tc>
              </a:tr>
              <a:tr h="1009407">
                <a:tc>
                  <a:txBody>
                    <a:bodyPr/>
                    <a:lstStyle/>
                    <a:p>
                      <a:r>
                        <a:rPr lang="en-US" dirty="0" smtClean="0"/>
                        <a:t>Individual</a:t>
                      </a:r>
                      <a:r>
                        <a:rPr lang="en-US" baseline="0" dirty="0" smtClean="0"/>
                        <a:t> to Group Tutoring Ratio</a:t>
                      </a:r>
                      <a:endParaRPr lang="en-US" dirty="0"/>
                    </a:p>
                  </a:txBody>
                  <a:tcPr/>
                </a:tc>
                <a:tc>
                  <a:txBody>
                    <a:bodyPr/>
                    <a:lstStyle/>
                    <a:p>
                      <a:r>
                        <a:rPr lang="en-US" dirty="0" smtClean="0"/>
                        <a:t>80:20</a:t>
                      </a:r>
                      <a:endParaRPr lang="en-US" dirty="0"/>
                    </a:p>
                  </a:txBody>
                  <a:tcPr/>
                </a:tc>
                <a:tc>
                  <a:txBody>
                    <a:bodyPr/>
                    <a:lstStyle/>
                    <a:p>
                      <a:r>
                        <a:rPr lang="en-US" dirty="0" smtClean="0"/>
                        <a:t>80:20</a:t>
                      </a:r>
                      <a:endParaRPr lang="en-US" dirty="0"/>
                    </a:p>
                  </a:txBody>
                  <a:tcPr/>
                </a:tc>
                <a:tc>
                  <a:txBody>
                    <a:bodyPr/>
                    <a:lstStyle/>
                    <a:p>
                      <a:r>
                        <a:rPr lang="en-US" dirty="0" smtClean="0"/>
                        <a:t>70:30</a:t>
                      </a:r>
                      <a:endParaRPr lang="en-US" dirty="0"/>
                    </a:p>
                  </a:txBody>
                  <a:tcPr/>
                </a:tc>
                <a:tc>
                  <a:txBody>
                    <a:bodyPr/>
                    <a:lstStyle/>
                    <a:p>
                      <a:r>
                        <a:rPr lang="en-US" dirty="0" smtClean="0"/>
                        <a:t>60:40</a:t>
                      </a:r>
                      <a:endParaRPr lang="en-US" dirty="0"/>
                    </a:p>
                  </a:txBody>
                  <a:tcPr/>
                </a:tc>
                <a:tc>
                  <a:txBody>
                    <a:bodyPr/>
                    <a:lstStyle/>
                    <a:p>
                      <a:r>
                        <a:rPr lang="en-US" dirty="0" smtClean="0"/>
                        <a:t>60:40</a:t>
                      </a:r>
                    </a:p>
                    <a:p>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45397183"/>
              </p:ext>
            </p:extLst>
          </p:nvPr>
        </p:nvGraphicFramePr>
        <p:xfrm>
          <a:off x="1447800" y="5029200"/>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Type</a:t>
                      </a:r>
                      <a:r>
                        <a:rPr lang="en-US" baseline="0" dirty="0" smtClean="0"/>
                        <a:t> of Tutor</a:t>
                      </a:r>
                      <a:endParaRPr lang="en-US" dirty="0"/>
                    </a:p>
                  </a:txBody>
                  <a:tcPr/>
                </a:tc>
                <a:tc>
                  <a:txBody>
                    <a:bodyPr/>
                    <a:lstStyle/>
                    <a:p>
                      <a:r>
                        <a:rPr lang="en-US" dirty="0" smtClean="0"/>
                        <a:t>Price /</a:t>
                      </a:r>
                      <a:r>
                        <a:rPr lang="en-US" dirty="0" err="1" smtClean="0"/>
                        <a:t>hr</a:t>
                      </a:r>
                      <a:r>
                        <a:rPr lang="en-US" dirty="0" smtClean="0"/>
                        <a:t> ($)</a:t>
                      </a:r>
                      <a:endParaRPr lang="en-US" dirty="0"/>
                    </a:p>
                  </a:txBody>
                  <a:tcPr/>
                </a:tc>
              </a:tr>
              <a:tr h="370840">
                <a:tc>
                  <a:txBody>
                    <a:bodyPr/>
                    <a:lstStyle/>
                    <a:p>
                      <a:r>
                        <a:rPr lang="en-US" dirty="0" smtClean="0"/>
                        <a:t>Professional</a:t>
                      </a:r>
                      <a:r>
                        <a:rPr lang="en-US" baseline="0" dirty="0" smtClean="0"/>
                        <a:t> (Individual)</a:t>
                      </a:r>
                    </a:p>
                  </a:txBody>
                  <a:tcPr/>
                </a:tc>
                <a:tc>
                  <a:txBody>
                    <a:bodyPr/>
                    <a:lstStyle/>
                    <a:p>
                      <a:r>
                        <a:rPr lang="en-US" dirty="0" smtClean="0"/>
                        <a:t>100</a:t>
                      </a:r>
                      <a:endParaRPr lang="en-US" dirty="0"/>
                    </a:p>
                  </a:txBody>
                  <a:tcPr/>
                </a:tc>
              </a:tr>
              <a:tr h="370840">
                <a:tc>
                  <a:txBody>
                    <a:bodyPr/>
                    <a:lstStyle/>
                    <a:p>
                      <a:r>
                        <a:rPr lang="en-US" dirty="0" smtClean="0"/>
                        <a:t>Student (Individual)</a:t>
                      </a:r>
                      <a:endParaRPr lang="en-US" dirty="0"/>
                    </a:p>
                  </a:txBody>
                  <a:tcPr/>
                </a:tc>
                <a:tc>
                  <a:txBody>
                    <a:bodyPr/>
                    <a:lstStyle/>
                    <a:p>
                      <a:r>
                        <a:rPr lang="en-US" dirty="0" smtClean="0"/>
                        <a:t>50</a:t>
                      </a:r>
                      <a:endParaRPr lang="en-US" dirty="0"/>
                    </a:p>
                  </a:txBody>
                  <a:tcPr/>
                </a:tc>
              </a:tr>
              <a:tr h="370840">
                <a:tc>
                  <a:txBody>
                    <a:bodyPr/>
                    <a:lstStyle/>
                    <a:p>
                      <a:r>
                        <a:rPr lang="en-US" dirty="0" smtClean="0"/>
                        <a:t>Group Session</a:t>
                      </a:r>
                      <a:endParaRPr lang="en-US" dirty="0"/>
                    </a:p>
                  </a:txBody>
                  <a:tcPr/>
                </a:tc>
                <a:tc>
                  <a:txBody>
                    <a:bodyPr/>
                    <a:lstStyle/>
                    <a:p>
                      <a:r>
                        <a:rPr lang="en-US" dirty="0" smtClean="0"/>
                        <a:t>40</a:t>
                      </a:r>
                      <a:endParaRPr lang="en-US" dirty="0"/>
                    </a:p>
                  </a:txBody>
                  <a:tcPr/>
                </a:tc>
              </a:tr>
            </a:tbl>
          </a:graphicData>
        </a:graphic>
      </p:graphicFrame>
    </p:spTree>
    <p:extLst>
      <p:ext uri="{BB962C8B-B14F-4D97-AF65-F5344CB8AC3E}">
        <p14:creationId xmlns:p14="http://schemas.microsoft.com/office/powerpoint/2010/main" val="3299500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Number of Tutors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80747191"/>
              </p:ext>
            </p:extLst>
          </p:nvPr>
        </p:nvGraphicFramePr>
        <p:xfrm>
          <a:off x="304800" y="1600200"/>
          <a:ext cx="8458200" cy="3981207"/>
        </p:xfrm>
        <a:graphic>
          <a:graphicData uri="http://schemas.openxmlformats.org/drawingml/2006/table">
            <a:tbl>
              <a:tblPr firstRow="1" bandRow="1">
                <a:tableStyleId>{5C22544A-7EE6-4342-B048-85BDC9FD1C3A}</a:tableStyleId>
              </a:tblPr>
              <a:tblGrid>
                <a:gridCol w="1905000"/>
                <a:gridCol w="1295400"/>
                <a:gridCol w="1295400"/>
                <a:gridCol w="1295400"/>
                <a:gridCol w="1371600"/>
                <a:gridCol w="1295400"/>
              </a:tblGrid>
              <a:tr h="633919">
                <a:tc>
                  <a:txBody>
                    <a:bodyPr/>
                    <a:lstStyle/>
                    <a:p>
                      <a:endParaRPr lang="en-US" dirty="0"/>
                    </a:p>
                  </a:txBody>
                  <a:tcPr/>
                </a:tc>
                <a:tc>
                  <a:txBody>
                    <a:bodyPr/>
                    <a:lstStyle/>
                    <a:p>
                      <a:r>
                        <a:rPr lang="en-US" dirty="0" smtClean="0"/>
                        <a:t>Year</a:t>
                      </a:r>
                      <a:r>
                        <a:rPr lang="en-US" baseline="0" dirty="0" smtClean="0"/>
                        <a:t> 1</a:t>
                      </a:r>
                      <a:endParaRPr lang="en-US" dirty="0"/>
                    </a:p>
                  </a:txBody>
                  <a:tcPr/>
                </a:tc>
                <a:tc>
                  <a:txBody>
                    <a:bodyPr/>
                    <a:lstStyle/>
                    <a:p>
                      <a:r>
                        <a:rPr lang="en-US" dirty="0" smtClean="0"/>
                        <a:t>Year 2</a:t>
                      </a:r>
                      <a:endParaRPr lang="en-US" dirty="0"/>
                    </a:p>
                  </a:txBody>
                  <a:tcPr/>
                </a:tc>
                <a:tc>
                  <a:txBody>
                    <a:bodyPr/>
                    <a:lstStyle/>
                    <a:p>
                      <a:r>
                        <a:rPr lang="en-US" dirty="0" smtClean="0"/>
                        <a:t>Year 3</a:t>
                      </a:r>
                      <a:endParaRPr lang="en-US" dirty="0"/>
                    </a:p>
                  </a:txBody>
                  <a:tcPr/>
                </a:tc>
                <a:tc>
                  <a:txBody>
                    <a:bodyPr/>
                    <a:lstStyle/>
                    <a:p>
                      <a:r>
                        <a:rPr lang="en-US" dirty="0" smtClean="0"/>
                        <a:t>Year 4</a:t>
                      </a:r>
                      <a:endParaRPr lang="en-US" dirty="0"/>
                    </a:p>
                  </a:txBody>
                  <a:tcPr/>
                </a:tc>
                <a:tc>
                  <a:txBody>
                    <a:bodyPr/>
                    <a:lstStyle/>
                    <a:p>
                      <a:r>
                        <a:rPr lang="en-US" dirty="0" smtClean="0"/>
                        <a:t>Year</a:t>
                      </a:r>
                      <a:r>
                        <a:rPr lang="en-US" baseline="0" dirty="0" smtClean="0"/>
                        <a:t> 5</a:t>
                      </a:r>
                      <a:endParaRPr lang="en-US" dirty="0"/>
                    </a:p>
                  </a:txBody>
                  <a:tcPr/>
                </a:tc>
              </a:tr>
              <a:tr h="633919">
                <a:tc>
                  <a:txBody>
                    <a:bodyPr/>
                    <a:lstStyle/>
                    <a:p>
                      <a:r>
                        <a:rPr lang="en-US" dirty="0" smtClean="0"/>
                        <a:t>Revenue ($)</a:t>
                      </a:r>
                      <a:endParaRPr lang="en-US" dirty="0"/>
                    </a:p>
                  </a:txBody>
                  <a:tcPr/>
                </a:tc>
                <a:tc>
                  <a:txBody>
                    <a:bodyPr/>
                    <a:lstStyle/>
                    <a:p>
                      <a:r>
                        <a:rPr lang="en-US" dirty="0" smtClean="0"/>
                        <a:t>107,100</a:t>
                      </a:r>
                    </a:p>
                  </a:txBody>
                  <a:tcPr/>
                </a:tc>
                <a:tc>
                  <a:txBody>
                    <a:bodyPr/>
                    <a:lstStyle/>
                    <a:p>
                      <a:r>
                        <a:rPr lang="en-US" dirty="0" smtClean="0"/>
                        <a:t>151,300</a:t>
                      </a:r>
                      <a:endParaRPr lang="en-US" dirty="0"/>
                    </a:p>
                  </a:txBody>
                  <a:tcPr/>
                </a:tc>
                <a:tc>
                  <a:txBody>
                    <a:bodyPr/>
                    <a:lstStyle/>
                    <a:p>
                      <a:r>
                        <a:rPr lang="en-US" dirty="0" smtClean="0"/>
                        <a:t>203,175</a:t>
                      </a:r>
                      <a:endParaRPr lang="en-US" dirty="0"/>
                    </a:p>
                  </a:txBody>
                  <a:tcPr/>
                </a:tc>
                <a:tc>
                  <a:txBody>
                    <a:bodyPr/>
                    <a:lstStyle/>
                    <a:p>
                      <a:r>
                        <a:rPr lang="en-US" dirty="0" smtClean="0"/>
                        <a:t>288,225</a:t>
                      </a:r>
                      <a:endParaRPr lang="en-US" dirty="0"/>
                    </a:p>
                  </a:txBody>
                  <a:tcPr/>
                </a:tc>
                <a:tc>
                  <a:txBody>
                    <a:bodyPr/>
                    <a:lstStyle/>
                    <a:p>
                      <a:r>
                        <a:rPr lang="en-US" dirty="0" smtClean="0"/>
                        <a:t>480,375</a:t>
                      </a:r>
                      <a:endParaRPr lang="en-US" dirty="0"/>
                    </a:p>
                  </a:txBody>
                  <a:tcPr/>
                </a:tc>
              </a:tr>
              <a:tr h="694555">
                <a:tc>
                  <a:txBody>
                    <a:bodyPr/>
                    <a:lstStyle/>
                    <a:p>
                      <a:r>
                        <a:rPr lang="en-US" dirty="0" smtClean="0"/>
                        <a:t># of Customers</a:t>
                      </a:r>
                      <a:endParaRPr lang="en-US" dirty="0"/>
                    </a:p>
                  </a:txBody>
                  <a:tcPr/>
                </a:tc>
                <a:tc>
                  <a:txBody>
                    <a:bodyPr/>
                    <a:lstStyle/>
                    <a:p>
                      <a:r>
                        <a:rPr lang="en-US" dirty="0" smtClean="0"/>
                        <a:t>63</a:t>
                      </a:r>
                      <a:endParaRPr lang="en-US" dirty="0"/>
                    </a:p>
                  </a:txBody>
                  <a:tcPr/>
                </a:tc>
                <a:tc>
                  <a:txBody>
                    <a:bodyPr/>
                    <a:lstStyle/>
                    <a:p>
                      <a:r>
                        <a:rPr lang="en-US" dirty="0" smtClean="0"/>
                        <a:t>89</a:t>
                      </a:r>
                      <a:endParaRPr lang="en-US" dirty="0"/>
                    </a:p>
                  </a:txBody>
                  <a:tcPr/>
                </a:tc>
                <a:tc>
                  <a:txBody>
                    <a:bodyPr/>
                    <a:lstStyle/>
                    <a:p>
                      <a:r>
                        <a:rPr lang="en-US" dirty="0" smtClean="0"/>
                        <a:t>126</a:t>
                      </a:r>
                      <a:endParaRPr lang="en-US" dirty="0"/>
                    </a:p>
                  </a:txBody>
                  <a:tcPr/>
                </a:tc>
                <a:tc>
                  <a:txBody>
                    <a:bodyPr/>
                    <a:lstStyle/>
                    <a:p>
                      <a:r>
                        <a:rPr lang="en-US" dirty="0" smtClean="0"/>
                        <a:t>189</a:t>
                      </a:r>
                      <a:endParaRPr lang="en-US" dirty="0"/>
                    </a:p>
                  </a:txBody>
                  <a:tcPr/>
                </a:tc>
                <a:tc>
                  <a:txBody>
                    <a:bodyPr/>
                    <a:lstStyle/>
                    <a:p>
                      <a:r>
                        <a:rPr lang="en-US" dirty="0" smtClean="0"/>
                        <a:t>315</a:t>
                      </a:r>
                      <a:endParaRPr lang="en-US" dirty="0"/>
                    </a:p>
                  </a:txBody>
                  <a:tcPr/>
                </a:tc>
              </a:tr>
              <a:tr h="1009407">
                <a:tc>
                  <a:txBody>
                    <a:bodyPr/>
                    <a:lstStyle/>
                    <a:p>
                      <a:r>
                        <a:rPr lang="en-US" dirty="0" smtClean="0"/>
                        <a:t>Individual</a:t>
                      </a:r>
                      <a:r>
                        <a:rPr lang="en-US" baseline="0" dirty="0" smtClean="0"/>
                        <a:t> to Group Tutoring Ratio</a:t>
                      </a:r>
                      <a:endParaRPr lang="en-US" dirty="0"/>
                    </a:p>
                  </a:txBody>
                  <a:tcPr/>
                </a:tc>
                <a:tc>
                  <a:txBody>
                    <a:bodyPr/>
                    <a:lstStyle/>
                    <a:p>
                      <a:r>
                        <a:rPr lang="en-US" dirty="0" smtClean="0"/>
                        <a:t>80:20</a:t>
                      </a:r>
                      <a:endParaRPr lang="en-US" dirty="0"/>
                    </a:p>
                  </a:txBody>
                  <a:tcPr/>
                </a:tc>
                <a:tc>
                  <a:txBody>
                    <a:bodyPr/>
                    <a:lstStyle/>
                    <a:p>
                      <a:r>
                        <a:rPr lang="en-US" dirty="0" smtClean="0"/>
                        <a:t>80:20</a:t>
                      </a:r>
                      <a:endParaRPr lang="en-US" dirty="0"/>
                    </a:p>
                  </a:txBody>
                  <a:tcPr/>
                </a:tc>
                <a:tc>
                  <a:txBody>
                    <a:bodyPr/>
                    <a:lstStyle/>
                    <a:p>
                      <a:r>
                        <a:rPr lang="en-US" dirty="0" smtClean="0"/>
                        <a:t>70:30</a:t>
                      </a:r>
                      <a:endParaRPr lang="en-US" dirty="0"/>
                    </a:p>
                  </a:txBody>
                  <a:tcPr/>
                </a:tc>
                <a:tc>
                  <a:txBody>
                    <a:bodyPr/>
                    <a:lstStyle/>
                    <a:p>
                      <a:r>
                        <a:rPr lang="en-US" dirty="0" smtClean="0"/>
                        <a:t>60:40</a:t>
                      </a:r>
                      <a:endParaRPr lang="en-US" dirty="0"/>
                    </a:p>
                  </a:txBody>
                  <a:tcPr/>
                </a:tc>
                <a:tc>
                  <a:txBody>
                    <a:bodyPr/>
                    <a:lstStyle/>
                    <a:p>
                      <a:r>
                        <a:rPr lang="en-US" dirty="0" smtClean="0"/>
                        <a:t>60:40</a:t>
                      </a:r>
                    </a:p>
                    <a:p>
                      <a:endParaRPr lang="en-US" dirty="0"/>
                    </a:p>
                  </a:txBody>
                  <a:tcPr/>
                </a:tc>
              </a:tr>
              <a:tr h="1009407">
                <a:tc>
                  <a:txBody>
                    <a:bodyPr/>
                    <a:lstStyle/>
                    <a:p>
                      <a:r>
                        <a:rPr lang="en-US" dirty="0" smtClean="0"/>
                        <a:t># of Tutors</a:t>
                      </a:r>
                      <a:endParaRPr lang="en-US" dirty="0"/>
                    </a:p>
                  </a:txBody>
                  <a:tcPr/>
                </a:tc>
                <a:tc>
                  <a:txBody>
                    <a:bodyPr/>
                    <a:lstStyle/>
                    <a:p>
                      <a:r>
                        <a:rPr lang="en-US" dirty="0" smtClean="0"/>
                        <a:t>7</a:t>
                      </a:r>
                      <a:endParaRPr lang="en-US" dirty="0"/>
                    </a:p>
                  </a:txBody>
                  <a:tcPr/>
                </a:tc>
                <a:tc>
                  <a:txBody>
                    <a:bodyPr/>
                    <a:lstStyle/>
                    <a:p>
                      <a:r>
                        <a:rPr lang="en-US" dirty="0" smtClean="0"/>
                        <a:t>9</a:t>
                      </a:r>
                      <a:endParaRPr lang="en-US" dirty="0"/>
                    </a:p>
                  </a:txBody>
                  <a:tcPr/>
                </a:tc>
                <a:tc>
                  <a:txBody>
                    <a:bodyPr/>
                    <a:lstStyle/>
                    <a:p>
                      <a:r>
                        <a:rPr lang="en-US" dirty="0" smtClean="0"/>
                        <a:t>11</a:t>
                      </a:r>
                      <a:endParaRPr lang="en-US" dirty="0"/>
                    </a:p>
                  </a:txBody>
                  <a:tcPr/>
                </a:tc>
                <a:tc>
                  <a:txBody>
                    <a:bodyPr/>
                    <a:lstStyle/>
                    <a:p>
                      <a:r>
                        <a:rPr lang="en-US" dirty="0" smtClean="0"/>
                        <a:t>13</a:t>
                      </a:r>
                      <a:endParaRPr lang="en-US" dirty="0"/>
                    </a:p>
                  </a:txBody>
                  <a:tcPr/>
                </a:tc>
                <a:tc>
                  <a:txBody>
                    <a:bodyPr/>
                    <a:lstStyle/>
                    <a:p>
                      <a:r>
                        <a:rPr lang="en-US" dirty="0" smtClean="0"/>
                        <a:t>18</a:t>
                      </a:r>
                      <a:endParaRPr lang="en-US" dirty="0"/>
                    </a:p>
                  </a:txBody>
                  <a:tcPr/>
                </a:tc>
              </a:tr>
            </a:tbl>
          </a:graphicData>
        </a:graphic>
      </p:graphicFrame>
    </p:spTree>
    <p:extLst>
      <p:ext uri="{BB962C8B-B14F-4D97-AF65-F5344CB8AC3E}">
        <p14:creationId xmlns:p14="http://schemas.microsoft.com/office/powerpoint/2010/main" val="1691027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Guarantee </a:t>
            </a:r>
            <a:endParaRPr lang="en-US" dirty="0"/>
          </a:p>
        </p:txBody>
      </p:sp>
      <p:sp>
        <p:nvSpPr>
          <p:cNvPr id="4" name="Rectangle 3"/>
          <p:cNvSpPr/>
          <p:nvPr/>
        </p:nvSpPr>
        <p:spPr>
          <a:xfrm>
            <a:off x="800100" y="2367171"/>
            <a:ext cx="7543800" cy="2800767"/>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“Students scores will improve with 20 sessions or they’ll get their money back!”</a:t>
            </a:r>
            <a:endParaRPr lang="en-US" sz="44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70437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Resources</a:t>
            </a:r>
            <a:endParaRPr lang="en-US" dirty="0"/>
          </a:p>
        </p:txBody>
      </p:sp>
      <p:graphicFrame>
        <p:nvGraphicFramePr>
          <p:cNvPr id="4" name="Chart 3"/>
          <p:cNvGraphicFramePr/>
          <p:nvPr>
            <p:extLst>
              <p:ext uri="{D42A27DB-BD31-4B8C-83A1-F6EECF244321}">
                <p14:modId xmlns:p14="http://schemas.microsoft.com/office/powerpoint/2010/main" val="2014171665"/>
              </p:ext>
            </p:extLst>
          </p:nvPr>
        </p:nvGraphicFramePr>
        <p:xfrm>
          <a:off x="1143000" y="1600200"/>
          <a:ext cx="6629400" cy="469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3065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Resources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09711032"/>
              </p:ext>
            </p:extLst>
          </p:nvPr>
        </p:nvGraphicFramePr>
        <p:xfrm>
          <a:off x="1524000" y="1981200"/>
          <a:ext cx="6096000" cy="1381760"/>
        </p:xfrm>
        <a:graphic>
          <a:graphicData uri="http://schemas.openxmlformats.org/drawingml/2006/table">
            <a:tbl>
              <a:tblPr firstRow="1" bandRow="1">
                <a:tableStyleId>{5C22544A-7EE6-4342-B048-85BDC9FD1C3A}</a:tableStyleId>
              </a:tblPr>
              <a:tblGrid>
                <a:gridCol w="1143000"/>
                <a:gridCol w="889000"/>
                <a:gridCol w="1016000"/>
                <a:gridCol w="1016000"/>
                <a:gridCol w="1016000"/>
                <a:gridCol w="1016000"/>
              </a:tblGrid>
              <a:tr h="370840">
                <a:tc>
                  <a:txBody>
                    <a:bodyPr/>
                    <a:lstStyle/>
                    <a:p>
                      <a:endParaRPr lang="en-US" dirty="0"/>
                    </a:p>
                  </a:txBody>
                  <a:tcPr/>
                </a:tc>
                <a:tc>
                  <a:txBody>
                    <a:bodyPr/>
                    <a:lstStyle/>
                    <a:p>
                      <a:r>
                        <a:rPr lang="en-US" dirty="0" smtClean="0"/>
                        <a:t>Year 1</a:t>
                      </a:r>
                      <a:endParaRPr lang="en-US" dirty="0"/>
                    </a:p>
                  </a:txBody>
                  <a:tcPr/>
                </a:tc>
                <a:tc>
                  <a:txBody>
                    <a:bodyPr/>
                    <a:lstStyle/>
                    <a:p>
                      <a:r>
                        <a:rPr lang="en-US" dirty="0" smtClean="0"/>
                        <a:t>Year 2</a:t>
                      </a:r>
                      <a:endParaRPr lang="en-US" dirty="0"/>
                    </a:p>
                  </a:txBody>
                  <a:tcPr/>
                </a:tc>
                <a:tc>
                  <a:txBody>
                    <a:bodyPr/>
                    <a:lstStyle/>
                    <a:p>
                      <a:r>
                        <a:rPr lang="en-US" dirty="0" smtClean="0"/>
                        <a:t>Year 3</a:t>
                      </a:r>
                      <a:endParaRPr lang="en-US" dirty="0"/>
                    </a:p>
                  </a:txBody>
                  <a:tcPr/>
                </a:tc>
                <a:tc>
                  <a:txBody>
                    <a:bodyPr/>
                    <a:lstStyle/>
                    <a:p>
                      <a:r>
                        <a:rPr lang="en-US" dirty="0" smtClean="0"/>
                        <a:t>Year 4</a:t>
                      </a:r>
                      <a:endParaRPr lang="en-US" dirty="0"/>
                    </a:p>
                  </a:txBody>
                  <a:tcPr/>
                </a:tc>
                <a:tc>
                  <a:txBody>
                    <a:bodyPr/>
                    <a:lstStyle/>
                    <a:p>
                      <a:r>
                        <a:rPr lang="en-US" dirty="0" smtClean="0"/>
                        <a:t>Year5</a:t>
                      </a:r>
                      <a:endParaRPr lang="en-US" dirty="0"/>
                    </a:p>
                  </a:txBody>
                  <a:tcPr/>
                </a:tc>
              </a:tr>
              <a:tr h="370840">
                <a:tc>
                  <a:txBody>
                    <a:bodyPr/>
                    <a:lstStyle/>
                    <a:p>
                      <a:r>
                        <a:rPr lang="en-US" dirty="0" smtClean="0"/>
                        <a:t>Revenue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Gross Margin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17146855"/>
              </p:ext>
            </p:extLst>
          </p:nvPr>
        </p:nvGraphicFramePr>
        <p:xfrm>
          <a:off x="1524000" y="3352800"/>
          <a:ext cx="6096000" cy="37084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n-US" dirty="0" smtClean="0"/>
                        <a:t>Compensation 60%</a:t>
                      </a:r>
                      <a:endParaRPr lang="en-US" dirty="0"/>
                    </a:p>
                  </a:txBody>
                  <a:tcPr/>
                </a:tc>
              </a:tr>
            </a:tbl>
          </a:graphicData>
        </a:graphic>
      </p:graphicFrame>
    </p:spTree>
    <p:extLst>
      <p:ext uri="{BB962C8B-B14F-4D97-AF65-F5344CB8AC3E}">
        <p14:creationId xmlns:p14="http://schemas.microsoft.com/office/powerpoint/2010/main" val="2801991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4876800"/>
            <a:ext cx="8229600" cy="1676400"/>
          </a:xfrm>
        </p:spPr>
        <p:txBody>
          <a:bodyPr>
            <a:normAutofit/>
          </a:bodyPr>
          <a:lstStyle/>
          <a:p>
            <a:pPr marL="0" indent="0">
              <a:buNone/>
            </a:pPr>
            <a:r>
              <a:rPr lang="en-US" sz="3600" b="1" dirty="0" smtClean="0"/>
              <a:t>Our </a:t>
            </a:r>
            <a:r>
              <a:rPr lang="en-US" sz="3600" b="1" dirty="0"/>
              <a:t>Vision:</a:t>
            </a:r>
          </a:p>
          <a:p>
            <a:pPr marL="0" indent="0">
              <a:buNone/>
            </a:pPr>
            <a:r>
              <a:rPr lang="en-US" dirty="0"/>
              <a:t>To be established as the number one math and exam preparation service in Newton and the surrounding areas</a:t>
            </a:r>
            <a:r>
              <a:rPr lang="en-US" dirty="0" smtClean="0"/>
              <a:t>.</a:t>
            </a:r>
            <a:endParaRPr lang="en-US" dirty="0"/>
          </a:p>
        </p:txBody>
      </p:sp>
      <p:graphicFrame>
        <p:nvGraphicFramePr>
          <p:cNvPr id="6" name="Diagram 5"/>
          <p:cNvGraphicFramePr/>
          <p:nvPr>
            <p:extLst>
              <p:ext uri="{D42A27DB-BD31-4B8C-83A1-F6EECF244321}">
                <p14:modId xmlns:p14="http://schemas.microsoft.com/office/powerpoint/2010/main" val="602565908"/>
              </p:ext>
            </p:extLst>
          </p:nvPr>
        </p:nvGraphicFramePr>
        <p:xfrm>
          <a:off x="1676400" y="762000"/>
          <a:ext cx="708660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7325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2780927"/>
            <a:ext cx="64008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cap="all" dirty="0" smtClean="0">
                <a:ln/>
                <a:solidFill>
                  <a:schemeClr val="accent1"/>
                </a:solidFill>
                <a:effectLst>
                  <a:glow rad="63500">
                    <a:schemeClr val="accent5">
                      <a:satMod val="175000"/>
                      <a:alpha val="40000"/>
                    </a:schemeClr>
                  </a:glow>
                </a:effectLst>
              </a:rPr>
              <a:t>Questions?</a:t>
            </a:r>
            <a:endParaRPr lang="en-US" sz="7200" b="1" cap="all" dirty="0">
              <a:ln/>
              <a:solidFill>
                <a:schemeClr val="accent1"/>
              </a:solidFill>
              <a:effectLst>
                <a:glow rad="63500">
                  <a:schemeClr val="accent5">
                    <a:satMod val="175000"/>
                    <a:alpha val="40000"/>
                  </a:schemeClr>
                </a:glow>
              </a:effectLst>
            </a:endParaRPr>
          </a:p>
        </p:txBody>
      </p:sp>
    </p:spTree>
    <p:extLst>
      <p:ext uri="{BB962C8B-B14F-4D97-AF65-F5344CB8AC3E}">
        <p14:creationId xmlns:p14="http://schemas.microsoft.com/office/powerpoint/2010/main" val="2659874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Present Value	</a:t>
            </a:r>
            <a:endParaRPr lang="en-US" dirty="0"/>
          </a:p>
        </p:txBody>
      </p:sp>
      <p:graphicFrame>
        <p:nvGraphicFramePr>
          <p:cNvPr id="4" name="Diagram 3"/>
          <p:cNvGraphicFramePr/>
          <p:nvPr>
            <p:extLst>
              <p:ext uri="{D42A27DB-BD31-4B8C-83A1-F6EECF244321}">
                <p14:modId xmlns:p14="http://schemas.microsoft.com/office/powerpoint/2010/main" val="1273566852"/>
              </p:ext>
            </p:extLst>
          </p:nvPr>
        </p:nvGraphicFramePr>
        <p:xfrm>
          <a:off x="1219200" y="1752600"/>
          <a:ext cx="6400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7974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98487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sz="4000" b="1" dirty="0" smtClean="0"/>
              <a:t>Our Mission:</a:t>
            </a:r>
          </a:p>
          <a:p>
            <a:pPr marL="0" indent="0">
              <a:buNone/>
            </a:pPr>
            <a:r>
              <a:rPr lang="en-US" sz="2800" dirty="0"/>
              <a:t>D</a:t>
            </a:r>
            <a:r>
              <a:rPr lang="en-US" sz="2800" dirty="0" smtClean="0"/>
              <a:t>eliver </a:t>
            </a:r>
            <a:r>
              <a:rPr lang="en-US" sz="2800" dirty="0"/>
              <a:t>high quality tutoring services provided by skilled tutors to help prepare students with the mathematical knowledge and skills they need to be effective in secondary education </a:t>
            </a:r>
            <a:r>
              <a:rPr lang="en-US" sz="2800" dirty="0" smtClean="0"/>
              <a:t>and </a:t>
            </a:r>
            <a:r>
              <a:rPr lang="en-US" sz="2800" dirty="0"/>
              <a:t>in the </a:t>
            </a:r>
            <a:r>
              <a:rPr lang="en-US" sz="2800" dirty="0" smtClean="0"/>
              <a:t>workforce.</a:t>
            </a:r>
          </a:p>
          <a:p>
            <a:pPr marL="0" indent="0">
              <a:buNone/>
            </a:pPr>
            <a:endParaRPr lang="en-US" sz="2800" dirty="0"/>
          </a:p>
        </p:txBody>
      </p:sp>
    </p:spTree>
    <p:extLst>
      <p:ext uri="{BB962C8B-B14F-4D97-AF65-F5344CB8AC3E}">
        <p14:creationId xmlns:p14="http://schemas.microsoft.com/office/powerpoint/2010/main" val="958882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and Quantity of tutors</a:t>
            </a:r>
            <a:endParaRPr lang="en-US" dirty="0"/>
          </a:p>
        </p:txBody>
      </p:sp>
      <p:graphicFrame>
        <p:nvGraphicFramePr>
          <p:cNvPr id="4" name="Diagram 3"/>
          <p:cNvGraphicFramePr/>
          <p:nvPr>
            <p:extLst>
              <p:ext uri="{D42A27DB-BD31-4B8C-83A1-F6EECF244321}">
                <p14:modId xmlns:p14="http://schemas.microsoft.com/office/powerpoint/2010/main" val="1163609900"/>
              </p:ext>
            </p:extLst>
          </p:nvPr>
        </p:nvGraphicFramePr>
        <p:xfrm>
          <a:off x="27432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09600" y="3581400"/>
            <a:ext cx="2882712" cy="1569660"/>
          </a:xfrm>
          <a:prstGeom prst="rect">
            <a:avLst/>
          </a:prstGeom>
          <a:noFill/>
        </p:spPr>
        <p:txBody>
          <a:bodyPr wrap="none" lIns="91440" tIns="45720" rIns="91440" bIns="45720">
            <a:spAutoFit/>
          </a:bodyPr>
          <a:lstStyle/>
          <a:p>
            <a:pPr algn="ctr"/>
            <a:r>
              <a:rPr lang="en-US"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SAT Scores</a:t>
            </a:r>
          </a:p>
          <a:p>
            <a:pPr algn="ct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GPA</a:t>
            </a:r>
            <a:endParaRPr lang="en-US"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Rectangle 5"/>
          <p:cNvSpPr/>
          <p:nvPr/>
        </p:nvSpPr>
        <p:spPr>
          <a:xfrm>
            <a:off x="932622" y="2114550"/>
            <a:ext cx="3162020" cy="1015663"/>
          </a:xfrm>
          <a:prstGeom prst="rect">
            <a:avLst/>
          </a:prstGeom>
          <a:noFill/>
        </p:spPr>
        <p:txBody>
          <a:bodyPr wrap="none" lIns="91440" tIns="45720" rIns="91440" bIns="45720">
            <a:spAutoFit/>
          </a:bodyPr>
          <a:lstStyle/>
          <a:p>
            <a:pPr algn="ctr"/>
            <a:r>
              <a:rPr 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7</a:t>
            </a:r>
            <a:r>
              <a:rPr lang="en-US" sz="6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Tutors</a:t>
            </a:r>
            <a:endParaRPr lang="en-US" sz="6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744497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Overall Service</a:t>
            </a:r>
            <a:endParaRPr lang="en-US" dirty="0"/>
          </a:p>
        </p:txBody>
      </p:sp>
      <p:graphicFrame>
        <p:nvGraphicFramePr>
          <p:cNvPr id="13" name="Diagram 12"/>
          <p:cNvGraphicFramePr/>
          <p:nvPr>
            <p:extLst>
              <p:ext uri="{D42A27DB-BD31-4B8C-83A1-F6EECF244321}">
                <p14:modId xmlns:p14="http://schemas.microsoft.com/office/powerpoint/2010/main" val="2412486987"/>
              </p:ext>
            </p:extLst>
          </p:nvPr>
        </p:nvGraphicFramePr>
        <p:xfrm>
          <a:off x="990600" y="1524000"/>
          <a:ext cx="70866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0403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Chart</a:t>
            </a:r>
            <a:endParaRPr lang="en-US" dirty="0"/>
          </a:p>
        </p:txBody>
      </p:sp>
      <p:pic>
        <p:nvPicPr>
          <p:cNvPr id="8194" name="Picture 2" descr="C:\Users\KYNOCH_CARO\AppData\Local\Microsoft\Windows\Temporary Internet Files\Content.Outlook\OFDAEEUY\GB 320 Org Chart Paint (2).png"/>
          <p:cNvPicPr>
            <a:picLocks noChangeAspect="1" noChangeArrowheads="1"/>
          </p:cNvPicPr>
          <p:nvPr/>
        </p:nvPicPr>
        <p:blipFill rotWithShape="1">
          <a:blip r:embed="rId3">
            <a:extLst>
              <a:ext uri="{28A0092B-C50C-407E-A947-70E740481C1C}">
                <a14:useLocalDpi xmlns:a14="http://schemas.microsoft.com/office/drawing/2010/main" val="0"/>
              </a:ext>
            </a:extLst>
          </a:blip>
          <a:srcRect l="-2195" t="-12242" r="56691" b="50030"/>
          <a:stretch/>
        </p:blipFill>
        <p:spPr bwMode="auto">
          <a:xfrm>
            <a:off x="1371600" y="1143000"/>
            <a:ext cx="6873240" cy="528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920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Financial Forecasts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33868135"/>
              </p:ext>
            </p:extLst>
          </p:nvPr>
        </p:nvGraphicFramePr>
        <p:xfrm>
          <a:off x="609600" y="1981200"/>
          <a:ext cx="7829550" cy="2914650"/>
        </p:xfrm>
        <a:graphic>
          <a:graphicData uri="http://schemas.openxmlformats.org/drawingml/2006/table">
            <a:tbl>
              <a:tblPr/>
              <a:tblGrid>
                <a:gridCol w="2056769"/>
                <a:gridCol w="1140729"/>
                <a:gridCol w="1158013"/>
                <a:gridCol w="1158013"/>
                <a:gridCol w="1158013"/>
                <a:gridCol w="1158013"/>
              </a:tblGrid>
              <a:tr h="323850">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23850">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Y1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600" b="0" i="0" u="none" strike="noStrike" dirty="0">
                          <a:solidFill>
                            <a:srgbClr val="000000"/>
                          </a:solidFill>
                          <a:effectLst/>
                          <a:latin typeface="Calibri"/>
                        </a:rPr>
                        <a:t>Y2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600" b="0" i="0" u="none" strike="noStrike">
                          <a:solidFill>
                            <a:srgbClr val="000000"/>
                          </a:solidFill>
                          <a:effectLst/>
                          <a:latin typeface="Calibri"/>
                        </a:rPr>
                        <a:t>Y3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600" b="0" i="0" u="none" strike="noStrike">
                          <a:solidFill>
                            <a:srgbClr val="000000"/>
                          </a:solidFill>
                          <a:effectLst/>
                          <a:latin typeface="Calibri"/>
                        </a:rPr>
                        <a:t>Y4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600" b="0" i="0" u="none" strike="noStrike">
                          <a:solidFill>
                            <a:srgbClr val="000000"/>
                          </a:solidFill>
                          <a:effectLst/>
                          <a:latin typeface="Calibri"/>
                        </a:rPr>
                        <a:t>Y5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323850">
                <a:tc>
                  <a:txBody>
                    <a:bodyPr/>
                    <a:lstStyle/>
                    <a:p>
                      <a:pPr algn="l" fontAlgn="b"/>
                      <a:r>
                        <a:rPr lang="en-US" sz="1600" b="1" i="0" u="none" strike="noStrike" dirty="0">
                          <a:solidFill>
                            <a:srgbClr val="000000"/>
                          </a:solidFill>
                          <a:effectLst/>
                          <a:latin typeface="Calibri"/>
                        </a:rPr>
                        <a:t>Sales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$107,100.00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$151,300.00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$203,175.00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$288,225.00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$480,375.00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l" fontAlgn="b"/>
                      <a:r>
                        <a:rPr lang="el-GR" sz="1600" b="1" i="0" u="none" strike="noStrike" dirty="0">
                          <a:solidFill>
                            <a:srgbClr val="000000"/>
                          </a:solidFill>
                          <a:effectLst/>
                          <a:latin typeface="Calibri"/>
                        </a:rPr>
                        <a:t>Δ</a:t>
                      </a:r>
                      <a:r>
                        <a:rPr lang="en-US" sz="1600" b="1" i="0" u="none" strike="noStrike" dirty="0">
                          <a:solidFill>
                            <a:srgbClr val="000000"/>
                          </a:solidFill>
                          <a:effectLst/>
                          <a:latin typeface="Calibri"/>
                        </a:rPr>
                        <a:t>Fixed Assets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FF0000"/>
                          </a:solidFill>
                          <a:effectLst/>
                          <a:latin typeface="Calibri"/>
                        </a:rPr>
                        <a:t>$12,100.00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l" fontAlgn="b"/>
                      <a:r>
                        <a:rPr lang="en-US" sz="1600" b="1" i="0" u="none" strike="noStrike">
                          <a:solidFill>
                            <a:srgbClr val="000000"/>
                          </a:solidFill>
                          <a:effectLst/>
                          <a:latin typeface="Calibri"/>
                        </a:rPr>
                        <a:t>Change in Net assets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FF0000"/>
                          </a:solidFill>
                          <a:effectLst/>
                          <a:latin typeface="Calibri"/>
                        </a:rPr>
                        <a:t>-$18,377.48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600" b="1" i="0" u="none" strike="noStrike">
                          <a:solidFill>
                            <a:srgbClr val="000000"/>
                          </a:solidFill>
                          <a:effectLst/>
                          <a:latin typeface="Calibri"/>
                        </a:rPr>
                        <a:t>$7,722.52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600" b="1" i="0" u="none" strike="noStrike">
                          <a:solidFill>
                            <a:srgbClr val="000000"/>
                          </a:solidFill>
                          <a:effectLst/>
                          <a:latin typeface="Calibri"/>
                        </a:rPr>
                        <a:t>$24,722.52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600" b="1" i="0" u="none" strike="noStrike">
                          <a:solidFill>
                            <a:srgbClr val="000000"/>
                          </a:solidFill>
                          <a:effectLst/>
                          <a:latin typeface="Calibri"/>
                        </a:rPr>
                        <a:t>$52,338.52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600" b="1" i="0" u="none" strike="noStrike">
                          <a:solidFill>
                            <a:srgbClr val="000000"/>
                          </a:solidFill>
                          <a:effectLst/>
                          <a:latin typeface="Calibri"/>
                        </a:rPr>
                        <a:t>$114,026.52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323850">
                <a:tc>
                  <a:txBody>
                    <a:bodyPr/>
                    <a:lstStyle/>
                    <a:p>
                      <a:pPr algn="l" fontAlgn="b"/>
                      <a:r>
                        <a:rPr lang="en-US" sz="1600" b="1" i="0" u="none" strike="noStrike">
                          <a:solidFill>
                            <a:srgbClr val="000000"/>
                          </a:solidFill>
                          <a:effectLst/>
                          <a:latin typeface="Calibri"/>
                        </a:rPr>
                        <a:t>Financing From Lasell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$34,000.00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FF0000"/>
                          </a:solidFill>
                          <a:effectLst/>
                          <a:latin typeface="Calibri"/>
                        </a:rPr>
                        <a:t>-$34,000.00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l" fontAlgn="b"/>
                      <a:r>
                        <a:rPr lang="en-US" sz="1600" b="1" i="0" u="none" strike="noStrike">
                          <a:solidFill>
                            <a:srgbClr val="000000"/>
                          </a:solidFill>
                          <a:effectLst/>
                          <a:latin typeface="Calibri"/>
                        </a:rPr>
                        <a:t>Cash flow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$578.68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$8,541.48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$33,125.78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$83,690.05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$156,660.68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23850">
                <a:tc>
                  <a:txBody>
                    <a:bodyPr/>
                    <a:lstStyle/>
                    <a:p>
                      <a:pPr algn="l" fontAlgn="b"/>
                      <a:r>
                        <a:rPr lang="en-US" sz="1600" b="1" i="0" u="none" strike="noStrike">
                          <a:solidFill>
                            <a:srgbClr val="000000"/>
                          </a:solidFill>
                          <a:effectLst/>
                          <a:latin typeface="Calibri"/>
                        </a:rPr>
                        <a:t>fixed costs:</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35100</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1140553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364425789"/>
              </p:ext>
            </p:extLst>
          </p:nvPr>
        </p:nvGraphicFramePr>
        <p:xfrm>
          <a:off x="609600" y="1295400"/>
          <a:ext cx="7848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1214026999"/>
              </p:ext>
            </p:extLst>
          </p:nvPr>
        </p:nvGraphicFramePr>
        <p:xfrm>
          <a:off x="304800" y="1371600"/>
          <a:ext cx="2773680" cy="259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Title 1"/>
          <p:cNvSpPr>
            <a:spLocks noGrp="1"/>
          </p:cNvSpPr>
          <p:nvPr>
            <p:ph type="title"/>
          </p:nvPr>
        </p:nvSpPr>
        <p:spPr>
          <a:xfrm>
            <a:off x="457200" y="533400"/>
            <a:ext cx="8229600" cy="990600"/>
          </a:xfrm>
        </p:spPr>
        <p:txBody>
          <a:bodyPr/>
          <a:lstStyle/>
          <a:p>
            <a:r>
              <a:rPr lang="en-US" dirty="0" smtClean="0"/>
              <a:t>Marketing Objectives</a:t>
            </a:r>
            <a:endParaRPr lang="en-US" dirty="0"/>
          </a:p>
        </p:txBody>
      </p:sp>
      <p:pic>
        <p:nvPicPr>
          <p:cNvPr id="1028" name="Picture 4" descr="C:\Users\KYNOCH_CARO\AppData\Local\Microsoft\Windows\Temporary Internet Files\Content.Outlook\OFDAEEUY\group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773693">
            <a:off x="6174997" y="2241972"/>
            <a:ext cx="252648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482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9851236"/>
              </p:ext>
            </p:extLst>
          </p:nvPr>
        </p:nvGraphicFramePr>
        <p:xfrm>
          <a:off x="838200" y="2590800"/>
          <a:ext cx="7543800" cy="1808480"/>
        </p:xfrm>
        <a:graphic>
          <a:graphicData uri="http://schemas.openxmlformats.org/drawingml/2006/table">
            <a:tbl>
              <a:tblPr firstRow="1" bandRow="1">
                <a:tableStyleId>{5C22544A-7EE6-4342-B048-85BDC9FD1C3A}</a:tableStyleId>
              </a:tblPr>
              <a:tblGrid>
                <a:gridCol w="1447800"/>
                <a:gridCol w="1066800"/>
                <a:gridCol w="1257300"/>
                <a:gridCol w="1257300"/>
                <a:gridCol w="1257300"/>
                <a:gridCol w="1257300"/>
              </a:tblGrid>
              <a:tr h="584200">
                <a:tc>
                  <a:txBody>
                    <a:bodyPr/>
                    <a:lstStyle/>
                    <a:p>
                      <a:endParaRPr lang="en-US" dirty="0"/>
                    </a:p>
                  </a:txBody>
                  <a:tcPr/>
                </a:tc>
                <a:tc>
                  <a:txBody>
                    <a:bodyPr/>
                    <a:lstStyle/>
                    <a:p>
                      <a:r>
                        <a:rPr lang="en-US" dirty="0" smtClean="0"/>
                        <a:t>Year</a:t>
                      </a:r>
                      <a:r>
                        <a:rPr lang="en-US" baseline="0" dirty="0" smtClean="0"/>
                        <a:t> 1</a:t>
                      </a:r>
                      <a:endParaRPr lang="en-US" dirty="0"/>
                    </a:p>
                  </a:txBody>
                  <a:tcPr/>
                </a:tc>
                <a:tc>
                  <a:txBody>
                    <a:bodyPr/>
                    <a:lstStyle/>
                    <a:p>
                      <a:r>
                        <a:rPr lang="en-US" dirty="0" smtClean="0"/>
                        <a:t>Year 2</a:t>
                      </a:r>
                      <a:endParaRPr lang="en-US" dirty="0"/>
                    </a:p>
                  </a:txBody>
                  <a:tcPr/>
                </a:tc>
                <a:tc>
                  <a:txBody>
                    <a:bodyPr/>
                    <a:lstStyle/>
                    <a:p>
                      <a:r>
                        <a:rPr lang="en-US" dirty="0" smtClean="0"/>
                        <a:t>Year 3</a:t>
                      </a:r>
                      <a:endParaRPr lang="en-US" dirty="0"/>
                    </a:p>
                  </a:txBody>
                  <a:tcPr/>
                </a:tc>
                <a:tc>
                  <a:txBody>
                    <a:bodyPr/>
                    <a:lstStyle/>
                    <a:p>
                      <a:r>
                        <a:rPr lang="en-US" dirty="0" smtClean="0"/>
                        <a:t>Year 4</a:t>
                      </a:r>
                      <a:endParaRPr lang="en-US" dirty="0"/>
                    </a:p>
                  </a:txBody>
                  <a:tcPr/>
                </a:tc>
                <a:tc>
                  <a:txBody>
                    <a:bodyPr/>
                    <a:lstStyle/>
                    <a:p>
                      <a:r>
                        <a:rPr lang="en-US" dirty="0" smtClean="0"/>
                        <a:t>Year</a:t>
                      </a:r>
                      <a:r>
                        <a:rPr lang="en-US" baseline="0" dirty="0" smtClean="0"/>
                        <a:t> 5</a:t>
                      </a:r>
                      <a:endParaRPr lang="en-US" dirty="0"/>
                    </a:p>
                  </a:txBody>
                  <a:tcPr/>
                </a:tc>
              </a:tr>
              <a:tr h="584200">
                <a:tc>
                  <a:txBody>
                    <a:bodyPr/>
                    <a:lstStyle/>
                    <a:p>
                      <a:r>
                        <a:rPr lang="en-US" dirty="0" smtClean="0"/>
                        <a:t>Revenue</a:t>
                      </a:r>
                      <a:endParaRPr lang="en-US" dirty="0"/>
                    </a:p>
                  </a:txBody>
                  <a:tcPr/>
                </a:tc>
                <a:tc>
                  <a:txBody>
                    <a:bodyPr/>
                    <a:lstStyle/>
                    <a:p>
                      <a:r>
                        <a:rPr lang="en-US" dirty="0" smtClean="0"/>
                        <a:t>107,100</a:t>
                      </a:r>
                    </a:p>
                  </a:txBody>
                  <a:tcPr/>
                </a:tc>
                <a:tc>
                  <a:txBody>
                    <a:bodyPr/>
                    <a:lstStyle/>
                    <a:p>
                      <a:r>
                        <a:rPr lang="en-US" dirty="0" smtClean="0"/>
                        <a:t>151,300</a:t>
                      </a:r>
                      <a:endParaRPr lang="en-US" dirty="0"/>
                    </a:p>
                  </a:txBody>
                  <a:tcPr/>
                </a:tc>
                <a:tc>
                  <a:txBody>
                    <a:bodyPr/>
                    <a:lstStyle/>
                    <a:p>
                      <a:r>
                        <a:rPr lang="en-US" dirty="0" smtClean="0"/>
                        <a:t>203,175</a:t>
                      </a:r>
                      <a:endParaRPr lang="en-US" dirty="0"/>
                    </a:p>
                  </a:txBody>
                  <a:tcPr/>
                </a:tc>
                <a:tc>
                  <a:txBody>
                    <a:bodyPr/>
                    <a:lstStyle/>
                    <a:p>
                      <a:r>
                        <a:rPr lang="en-US" dirty="0" smtClean="0"/>
                        <a:t>288,225</a:t>
                      </a:r>
                      <a:endParaRPr lang="en-US" dirty="0"/>
                    </a:p>
                  </a:txBody>
                  <a:tcPr/>
                </a:tc>
                <a:tc>
                  <a:txBody>
                    <a:bodyPr/>
                    <a:lstStyle/>
                    <a:p>
                      <a:r>
                        <a:rPr lang="en-US" dirty="0" smtClean="0"/>
                        <a:t>480,375</a:t>
                      </a:r>
                      <a:endParaRPr lang="en-US" dirty="0"/>
                    </a:p>
                  </a:txBody>
                  <a:tcPr/>
                </a:tc>
              </a:tr>
              <a:tr h="584200">
                <a:tc>
                  <a:txBody>
                    <a:bodyPr/>
                    <a:lstStyle/>
                    <a:p>
                      <a:r>
                        <a:rPr lang="en-US" dirty="0" smtClean="0"/>
                        <a:t># of Customers</a:t>
                      </a:r>
                      <a:endParaRPr lang="en-US" dirty="0"/>
                    </a:p>
                  </a:txBody>
                  <a:tcPr/>
                </a:tc>
                <a:tc>
                  <a:txBody>
                    <a:bodyPr/>
                    <a:lstStyle/>
                    <a:p>
                      <a:r>
                        <a:rPr lang="en-US" dirty="0" smtClean="0"/>
                        <a:t>63</a:t>
                      </a:r>
                      <a:endParaRPr lang="en-US" dirty="0"/>
                    </a:p>
                  </a:txBody>
                  <a:tcPr/>
                </a:tc>
                <a:tc>
                  <a:txBody>
                    <a:bodyPr/>
                    <a:lstStyle/>
                    <a:p>
                      <a:r>
                        <a:rPr lang="en-US" dirty="0" smtClean="0"/>
                        <a:t>89</a:t>
                      </a:r>
                      <a:endParaRPr lang="en-US" dirty="0"/>
                    </a:p>
                  </a:txBody>
                  <a:tcPr/>
                </a:tc>
                <a:tc>
                  <a:txBody>
                    <a:bodyPr/>
                    <a:lstStyle/>
                    <a:p>
                      <a:r>
                        <a:rPr lang="en-US" dirty="0" smtClean="0"/>
                        <a:t>126</a:t>
                      </a:r>
                      <a:endParaRPr lang="en-US" dirty="0"/>
                    </a:p>
                  </a:txBody>
                  <a:tcPr/>
                </a:tc>
                <a:tc>
                  <a:txBody>
                    <a:bodyPr/>
                    <a:lstStyle/>
                    <a:p>
                      <a:r>
                        <a:rPr lang="en-US" dirty="0" smtClean="0"/>
                        <a:t>189</a:t>
                      </a:r>
                      <a:endParaRPr lang="en-US" dirty="0"/>
                    </a:p>
                  </a:txBody>
                  <a:tcPr/>
                </a:tc>
                <a:tc>
                  <a:txBody>
                    <a:bodyPr/>
                    <a:lstStyle/>
                    <a:p>
                      <a:r>
                        <a:rPr lang="en-US" dirty="0" smtClean="0"/>
                        <a:t>315</a:t>
                      </a:r>
                      <a:endParaRPr lang="en-US" dirty="0"/>
                    </a:p>
                  </a:txBody>
                  <a:tcPr/>
                </a:tc>
              </a:tr>
            </a:tbl>
          </a:graphicData>
        </a:graphic>
      </p:graphicFrame>
    </p:spTree>
    <p:extLst>
      <p:ext uri="{BB962C8B-B14F-4D97-AF65-F5344CB8AC3E}">
        <p14:creationId xmlns:p14="http://schemas.microsoft.com/office/powerpoint/2010/main" val="349967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 Strategy</a:t>
            </a:r>
            <a:endParaRPr lang="en-US" dirty="0"/>
          </a:p>
        </p:txBody>
      </p:sp>
      <p:graphicFrame>
        <p:nvGraphicFramePr>
          <p:cNvPr id="4" name="Diagram 3"/>
          <p:cNvGraphicFramePr/>
          <p:nvPr>
            <p:extLst>
              <p:ext uri="{D42A27DB-BD31-4B8C-83A1-F6EECF244321}">
                <p14:modId xmlns:p14="http://schemas.microsoft.com/office/powerpoint/2010/main" val="3792461314"/>
              </p:ext>
            </p:extLst>
          </p:nvPr>
        </p:nvGraphicFramePr>
        <p:xfrm>
          <a:off x="990600" y="1524000"/>
          <a:ext cx="7391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3587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lstStyle/>
          <a:p>
            <a:r>
              <a:rPr lang="en-US" dirty="0" smtClean="0"/>
              <a:t>Five Year Communication Strategy</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297731585"/>
              </p:ext>
            </p:extLst>
          </p:nvPr>
        </p:nvGraphicFramePr>
        <p:xfrm>
          <a:off x="381000" y="1676400"/>
          <a:ext cx="84582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3834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199" y="1447800"/>
            <a:ext cx="6303169" cy="4840833"/>
          </a:xfrm>
          <a:prstGeom prst="rect">
            <a:avLst/>
          </a:prstGeom>
        </p:spPr>
      </p:pic>
    </p:spTree>
    <p:extLst>
      <p:ext uri="{BB962C8B-B14F-4D97-AF65-F5344CB8AC3E}">
        <p14:creationId xmlns:p14="http://schemas.microsoft.com/office/powerpoint/2010/main" val="2655912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lstStyle/>
          <a:p>
            <a:r>
              <a:rPr lang="en-US" dirty="0" smtClean="0"/>
              <a:t>Five Year Communication Strategy</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812504421"/>
              </p:ext>
            </p:extLst>
          </p:nvPr>
        </p:nvGraphicFramePr>
        <p:xfrm>
          <a:off x="381000" y="1676400"/>
          <a:ext cx="84582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253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Advertisements</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472527"/>
            <a:ext cx="4038600" cy="3119446"/>
          </a:xfrm>
        </p:spPr>
      </p:pic>
      <p:pic>
        <p:nvPicPr>
          <p:cNvPr id="9" name="Content Placeholder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17671" y="1767032"/>
            <a:ext cx="3499658" cy="4530436"/>
          </a:xfrm>
        </p:spPr>
      </p:pic>
    </p:spTree>
    <p:extLst>
      <p:ext uri="{BB962C8B-B14F-4D97-AF65-F5344CB8AC3E}">
        <p14:creationId xmlns:p14="http://schemas.microsoft.com/office/powerpoint/2010/main" val="577606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lstStyle/>
          <a:p>
            <a:r>
              <a:rPr lang="en-US" dirty="0" smtClean="0"/>
              <a:t>Five Year Communication Strategy</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812504421"/>
              </p:ext>
            </p:extLst>
          </p:nvPr>
        </p:nvGraphicFramePr>
        <p:xfrm>
          <a:off x="381000" y="1676400"/>
          <a:ext cx="84582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25332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6493</TotalTime>
  <Words>1381</Words>
  <Application>Microsoft Office PowerPoint</Application>
  <PresentationFormat>On-screen Show (4:3)</PresentationFormat>
  <Paragraphs>270</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Clarity</vt:lpstr>
      <vt:lpstr>PowerPoint Presentation</vt:lpstr>
      <vt:lpstr>Net Present Value </vt:lpstr>
      <vt:lpstr>Projections</vt:lpstr>
      <vt:lpstr>Positioning Strategy</vt:lpstr>
      <vt:lpstr>Five Year Communication Strategy</vt:lpstr>
      <vt:lpstr>Social Media</vt:lpstr>
      <vt:lpstr>Five Year Communication Strategy</vt:lpstr>
      <vt:lpstr>Print Advertisements</vt:lpstr>
      <vt:lpstr>Five Year Communication Strategy</vt:lpstr>
      <vt:lpstr>Open House</vt:lpstr>
      <vt:lpstr>Five Year Communication Strategy</vt:lpstr>
      <vt:lpstr>Partnerships with High Schools</vt:lpstr>
      <vt:lpstr>Prices </vt:lpstr>
      <vt:lpstr>Number of Tutors</vt:lpstr>
      <vt:lpstr>Guarantee </vt:lpstr>
      <vt:lpstr>Key Resources</vt:lpstr>
      <vt:lpstr>Key Resources</vt:lpstr>
      <vt:lpstr>Conclusion</vt:lpstr>
      <vt:lpstr>PowerPoint Presentation</vt:lpstr>
      <vt:lpstr>PowerPoint Presentation</vt:lpstr>
      <vt:lpstr>PowerPoint Presentation</vt:lpstr>
      <vt:lpstr>Quality and Quantity of tutors</vt:lpstr>
      <vt:lpstr>Overall Service</vt:lpstr>
      <vt:lpstr>Organization Chart</vt:lpstr>
      <vt:lpstr>Key Financial Forecasts</vt:lpstr>
      <vt:lpstr>Marketing Objectives</vt:lpstr>
    </vt:vector>
  </TitlesOfParts>
  <Company>Bentley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Kynoch, Carolyn</dc:creator>
  <cp:lastModifiedBy>Jacovino, Jessica</cp:lastModifiedBy>
  <cp:revision>56</cp:revision>
  <dcterms:created xsi:type="dcterms:W3CDTF">2012-12-06T16:20:07Z</dcterms:created>
  <dcterms:modified xsi:type="dcterms:W3CDTF">2012-12-13T00:26:45Z</dcterms:modified>
</cp:coreProperties>
</file>